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80" r:id="rId2"/>
    <p:sldId id="257" r:id="rId3"/>
    <p:sldId id="259" r:id="rId4"/>
    <p:sldId id="265" r:id="rId5"/>
    <p:sldId id="267" r:id="rId6"/>
    <p:sldId id="266" r:id="rId7"/>
    <p:sldId id="256" r:id="rId8"/>
    <p:sldId id="261" r:id="rId9"/>
    <p:sldId id="269" r:id="rId10"/>
    <p:sldId id="270" r:id="rId11"/>
    <p:sldId id="271" r:id="rId12"/>
    <p:sldId id="258" r:id="rId13"/>
    <p:sldId id="272" r:id="rId14"/>
    <p:sldId id="273" r:id="rId15"/>
    <p:sldId id="274" r:id="rId16"/>
    <p:sldId id="275" r:id="rId17"/>
    <p:sldId id="262" r:id="rId18"/>
    <p:sldId id="276" r:id="rId19"/>
    <p:sldId id="277" r:id="rId20"/>
    <p:sldId id="278" r:id="rId21"/>
    <p:sldId id="279" r:id="rId22"/>
    <p:sldId id="268" r:id="rId23"/>
  </p:sldIdLst>
  <p:sldSz cx="12192000" cy="6858000"/>
  <p:notesSz cx="6858000" cy="9144000"/>
  <p:embeddedFontLst>
    <p:embeddedFont>
      <p:font typeface="Calibri" pitchFamily="34" charset="0"/>
      <p:regular r:id="rId24"/>
      <p:bold r:id="rId25"/>
      <p:italic r:id="rId26"/>
      <p:boldItalic r:id="rId27"/>
    </p:embeddedFont>
    <p:embeddedFont>
      <p:font typeface="Poppins" pitchFamily="2" charset="0"/>
      <p:regular r:id="rId28"/>
      <p:italic r:id="rId29"/>
    </p:embeddedFont>
    <p:embeddedFont>
      <p:font typeface="Poppins Black" pitchFamily="2" charset="0"/>
      <p:bold r:id="rId30"/>
      <p:boldItalic r:id="rId31"/>
    </p:embeddedFont>
    <p:embeddedFont>
      <p:font typeface="Calibri Light" pitchFamily="34" charset="0"/>
      <p:regular r:id="rId32"/>
      <p:italic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7535"/>
    <a:srgbClr val="007074"/>
    <a:srgbClr val="3D2922"/>
    <a:srgbClr val="D5CAAE"/>
    <a:srgbClr val="EAE4D6"/>
    <a:srgbClr val="EDB9A1"/>
    <a:srgbClr val="ACA2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0" d="100"/>
          <a:sy n="70" d="100"/>
        </p:scale>
        <p:origin x="-660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jpg>
</file>

<file path=ppt/media/image11.jpeg>
</file>

<file path=ppt/media/image12.jpeg>
</file>

<file path=ppt/media/image13.png>
</file>

<file path=ppt/media/image14.png>
</file>

<file path=ppt/media/image15.jp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jpeg>
</file>

<file path=ppt/media/image4.svg>
</file>

<file path=ppt/media/image5.jpeg>
</file>

<file path=ppt/media/image6.png>
</file>

<file path=ppt/media/image6.svg>
</file>

<file path=ppt/media/image7.png>
</file>

<file path=ppt/media/image8.png>
</file>

<file path=ppt/media/image8.sv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F0F4336-E53E-8323-8891-CF6C825F1F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8B8E0703-FAB1-D55D-CECC-8C6C6DC20D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A006402-9B3D-CDC0-3114-5ABFD892E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1C09D-E66E-41AA-BFE2-C3F09C278560}" type="datetimeFigureOut">
              <a:rPr lang="en-PH" smtClean="0"/>
              <a:t>29/02/2024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2607F37-B3C7-C0AD-DB64-B6B0E3BD4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30829BF-DEEC-05BB-9346-8F2D7FC0D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02DFF-6EF1-461A-8293-4AD2F0B3671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49112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88AE564-7EB6-DD8B-4A34-C509DA790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F8355561-A35A-51A0-226F-56E51E70FD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37684FE-B618-53C4-0A9F-BC4663747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1C09D-E66E-41AA-BFE2-C3F09C278560}" type="datetimeFigureOut">
              <a:rPr lang="en-PH" smtClean="0"/>
              <a:t>29/02/2024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35481EF-B863-114A-BE39-972CCDAEF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003E431-29C2-BC9E-7405-81338FD79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02DFF-6EF1-461A-8293-4AD2F0B3671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40446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8ABDA1D0-06DF-1683-A009-7A5C6ED8AD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DD8716E3-AD89-1F1F-D081-7E262F3F24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E354E30-56DA-D8B6-FDE5-C4EF2B04E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1C09D-E66E-41AA-BFE2-C3F09C278560}" type="datetimeFigureOut">
              <a:rPr lang="en-PH" smtClean="0"/>
              <a:t>29/02/2024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9E4BCEF-7783-7C6B-6BBC-9E820C92B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F0F1E8F-CE25-575F-ABB7-76430D317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02DFF-6EF1-461A-8293-4AD2F0B3671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32681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9D04B3D-552C-4244-3D4F-B01BA76E4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3D29583-4E8C-6588-E0D6-A1152C606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084B799-9EB4-E5CA-B0D2-75195A339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1C09D-E66E-41AA-BFE2-C3F09C278560}" type="datetimeFigureOut">
              <a:rPr lang="en-PH" smtClean="0"/>
              <a:t>29/02/2024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036D66C-BF1B-CE4B-9591-32CF01787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1AD00C8-025A-F796-B09C-4DB200E36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02DFF-6EF1-461A-8293-4AD2F0B3671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64182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B25D571-20BE-957B-B085-1BF4BC4CE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48DB340-13F9-9692-5108-5400985278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EA35B99-A67A-4BCD-E39D-4706F0427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1C09D-E66E-41AA-BFE2-C3F09C278560}" type="datetimeFigureOut">
              <a:rPr lang="en-PH" smtClean="0"/>
              <a:t>29/02/2024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C068F4E-DCA1-ED76-0026-9BEA47A5B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735EB56-0A0A-E18D-4B70-8F9566DE6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02DFF-6EF1-461A-8293-4AD2F0B3671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87763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D5F590B-F4B1-4DDD-A71A-EF9747121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AA1A9F2-6DA3-9E43-6C92-C7F3C2E3C5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F1CF52D0-5627-50F0-E90B-01C0528EF9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2688167-4BFB-B769-2532-0488104E0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1C09D-E66E-41AA-BFE2-C3F09C278560}" type="datetimeFigureOut">
              <a:rPr lang="en-PH" smtClean="0"/>
              <a:t>29/02/2024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F35DC246-FFDF-5D28-0AE3-90AF7EF23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67DA3260-1DF1-5BA7-394C-DB91582FD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02DFF-6EF1-461A-8293-4AD2F0B3671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61778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87C4BF7-838E-6D83-8FF5-2F942CDBB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313704F-2FFB-6B97-6A30-C97B3CA9FD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A1B9F08D-F0DF-41E0-E9F1-662A3B6468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D9D6E3FF-1A2D-2D82-0741-8B8B6F7BD2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88879D7C-D28A-E1FA-9CE3-F28F5BC27C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77E498F9-004F-2AF9-1DAD-446B94FC5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1C09D-E66E-41AA-BFE2-C3F09C278560}" type="datetimeFigureOut">
              <a:rPr lang="en-PH" smtClean="0"/>
              <a:t>29/02/2024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80A4C30F-7CB8-29AB-3C16-A24FDE40C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14E5DD4F-41CA-3973-C06E-2543365CB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02DFF-6EF1-461A-8293-4AD2F0B3671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33404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AEFF9F7-C014-94C4-3886-FF6F13F8E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D724391A-9098-FBAA-55E8-43F0239E8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1C09D-E66E-41AA-BFE2-C3F09C278560}" type="datetimeFigureOut">
              <a:rPr lang="en-PH" smtClean="0"/>
              <a:t>29/02/2024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2672CD8-5AE3-C169-955C-76C6F044B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D2CBC9E3-9E93-352A-3042-6BB39970C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02DFF-6EF1-461A-8293-4AD2F0B3671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11521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8C79082B-B9EC-60EF-1BFD-B0A65CE0B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1C09D-E66E-41AA-BFE2-C3F09C278560}" type="datetimeFigureOut">
              <a:rPr lang="en-PH" smtClean="0"/>
              <a:t>29/02/2024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D558D5E7-882C-A26C-E995-B1ECC87D3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0D274AC3-DF7D-48A9-6FAC-30861EA5C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02DFF-6EF1-461A-8293-4AD2F0B3671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44901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37A265F-24C3-D4D9-5EDF-466A3F713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38D58E3-D5D2-0115-49BD-0CB029E78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E9C2BB9-6A05-9F77-98B5-2EF839097A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F2299B5-4A4E-8C94-A164-53AA688B8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1C09D-E66E-41AA-BFE2-C3F09C278560}" type="datetimeFigureOut">
              <a:rPr lang="en-PH" smtClean="0"/>
              <a:t>29/02/2024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D0BE179-687B-C442-2886-B42CE0900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92C1958-803A-39CD-093A-9BE5702F7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02DFF-6EF1-461A-8293-4AD2F0B3671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58795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19F11A3-1CC4-8DA3-6F98-5B20E8377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83C5A3EC-CEA8-38EE-CA57-63A7AD93F9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1B5905E8-9985-A665-C742-34422D77FD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6F132A68-2473-EDF5-BD29-1AF293AA5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1C09D-E66E-41AA-BFE2-C3F09C278560}" type="datetimeFigureOut">
              <a:rPr lang="en-PH" smtClean="0"/>
              <a:t>29/02/2024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9C07986-B0E1-2D1F-8867-9FBFDC80D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7973A71-F164-89FF-E43F-775492936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02DFF-6EF1-461A-8293-4AD2F0B3671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11112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6BF567EB-11DC-AB1E-219E-B4081A313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D6C468C-DAC7-4ECA-A1CF-65A40CEBCF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801A1D0-3C45-438A-D9B9-9B9B133D96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51C09D-E66E-41AA-BFE2-C3F09C278560}" type="datetimeFigureOut">
              <a:rPr lang="en-PH" smtClean="0"/>
              <a:t>29/02/2024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9C5A63D-4792-7822-BE4B-1142FB4D6C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FA8A411-4C01-F43F-2280-712ECA1892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902DFF-6EF1-461A-8293-4AD2F0B3671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98741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6.jpeg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6.png"/><Relationship Id="rId7" Type="http://schemas.openxmlformats.org/officeDocument/2006/relationships/image" Target="../media/image6.sv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microsoft.com/office/2007/relationships/hdphoto" Target="../media/hdphoto1.wdp"/><Relationship Id="rId5" Type="http://schemas.openxmlformats.org/officeDocument/2006/relationships/image" Target="../media/image4.svg"/><Relationship Id="rId10" Type="http://schemas.openxmlformats.org/officeDocument/2006/relationships/image" Target="../media/image20.png"/><Relationship Id="rId9" Type="http://schemas.openxmlformats.org/officeDocument/2006/relationships/image" Target="../media/image8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6.png"/><Relationship Id="rId7" Type="http://schemas.openxmlformats.org/officeDocument/2006/relationships/image" Target="../media/image6.sv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microsoft.com/office/2007/relationships/hdphoto" Target="../media/hdphoto2.wdp"/><Relationship Id="rId5" Type="http://schemas.openxmlformats.org/officeDocument/2006/relationships/image" Target="../media/image4.svg"/><Relationship Id="rId10" Type="http://schemas.openxmlformats.org/officeDocument/2006/relationships/image" Target="../media/image21.png"/><Relationship Id="rId9" Type="http://schemas.openxmlformats.org/officeDocument/2006/relationships/image" Target="../media/image8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6.png"/><Relationship Id="rId7" Type="http://schemas.openxmlformats.org/officeDocument/2006/relationships/image" Target="../media/image6.sv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microsoft.com/office/2007/relationships/hdphoto" Target="../media/hdphoto3.wdp"/><Relationship Id="rId5" Type="http://schemas.openxmlformats.org/officeDocument/2006/relationships/image" Target="../media/image4.svg"/><Relationship Id="rId10" Type="http://schemas.openxmlformats.org/officeDocument/2006/relationships/image" Target="../media/image22.png"/><Relationship Id="rId9" Type="http://schemas.openxmlformats.org/officeDocument/2006/relationships/image" Target="../media/image8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6.png"/><Relationship Id="rId7" Type="http://schemas.openxmlformats.org/officeDocument/2006/relationships/image" Target="../media/image6.sv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microsoft.com/office/2007/relationships/hdphoto" Target="../media/hdphoto4.wdp"/><Relationship Id="rId5" Type="http://schemas.openxmlformats.org/officeDocument/2006/relationships/image" Target="../media/image4.svg"/><Relationship Id="rId10" Type="http://schemas.openxmlformats.org/officeDocument/2006/relationships/image" Target="../media/image23.png"/><Relationship Id="rId9" Type="http://schemas.openxmlformats.org/officeDocument/2006/relationships/image" Target="../media/image8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6.png"/><Relationship Id="rId7" Type="http://schemas.openxmlformats.org/officeDocument/2006/relationships/image" Target="../media/image6.sv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microsoft.com/office/2007/relationships/hdphoto" Target="../media/hdphoto5.wdp"/><Relationship Id="rId5" Type="http://schemas.openxmlformats.org/officeDocument/2006/relationships/image" Target="../media/image4.svg"/><Relationship Id="rId10" Type="http://schemas.openxmlformats.org/officeDocument/2006/relationships/image" Target="../media/image24.png"/><Relationship Id="rId9" Type="http://schemas.openxmlformats.org/officeDocument/2006/relationships/image" Target="../media/image8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11" Type="http://schemas.openxmlformats.org/officeDocument/2006/relationships/image" Target="../media/image10.jpg"/><Relationship Id="rId5" Type="http://schemas.openxmlformats.org/officeDocument/2006/relationships/image" Target="../media/image7.png"/><Relationship Id="rId10" Type="http://schemas.openxmlformats.org/officeDocument/2006/relationships/image" Target="../media/image9.jpg"/><Relationship Id="rId4" Type="http://schemas.openxmlformats.org/officeDocument/2006/relationships/image" Target="../media/image4.svg"/><Relationship Id="rId9" Type="http://schemas.openxmlformats.org/officeDocument/2006/relationships/hyperlink" Target="https://bit.ly/data-pokemon-dsf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7.png"/><Relationship Id="rId4" Type="http://schemas.openxmlformats.org/officeDocument/2006/relationships/image" Target="../media/image4.sv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7.png"/><Relationship Id="rId4" Type="http://schemas.openxmlformats.org/officeDocument/2006/relationships/image" Target="../media/image4.sv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6.jpe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4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WIB-S1">
            <a:extLst>
              <a:ext uri="{FF2B5EF4-FFF2-40B4-BE49-F238E27FC236}">
                <a16:creationId xmlns="" xmlns:a16="http://schemas.microsoft.com/office/drawing/2014/main" id="{E633DAC2-B9F1-935E-B1EE-8161974B582E}"/>
              </a:ext>
            </a:extLst>
          </p:cNvPr>
          <p:cNvSpPr/>
          <p:nvPr/>
        </p:nvSpPr>
        <p:spPr>
          <a:xfrm>
            <a:off x="929031" y="-17154864"/>
            <a:ext cx="3940513" cy="3940513"/>
          </a:xfrm>
          <a:prstGeom prst="rect">
            <a:avLst/>
          </a:prstGeom>
          <a:solidFill>
            <a:srgbClr val="D5CAAE"/>
          </a:solidFill>
          <a:ln w="38100">
            <a:solidFill>
              <a:srgbClr val="3D29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8" name="!!WIB-S2">
            <a:extLst>
              <a:ext uri="{FF2B5EF4-FFF2-40B4-BE49-F238E27FC236}">
                <a16:creationId xmlns="" xmlns:a16="http://schemas.microsoft.com/office/drawing/2014/main" id="{7DABA36C-8EB2-5081-810A-BC9FF03F9C11}"/>
              </a:ext>
            </a:extLst>
          </p:cNvPr>
          <p:cNvSpPr/>
          <p:nvPr/>
        </p:nvSpPr>
        <p:spPr>
          <a:xfrm>
            <a:off x="7520331" y="-10907953"/>
            <a:ext cx="3940513" cy="3940513"/>
          </a:xfrm>
          <a:prstGeom prst="rect">
            <a:avLst/>
          </a:prstGeom>
          <a:solidFill>
            <a:srgbClr val="D5CAAE"/>
          </a:solidFill>
          <a:ln w="38100">
            <a:solidFill>
              <a:srgbClr val="3D29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0" name="!!WIB-OP1">
            <a:extLst>
              <a:ext uri="{FF2B5EF4-FFF2-40B4-BE49-F238E27FC236}">
                <a16:creationId xmlns="" xmlns:a16="http://schemas.microsoft.com/office/drawing/2014/main" id="{E92D74F5-28B7-80E8-5A68-630284BCAA5F}"/>
              </a:ext>
            </a:extLst>
          </p:cNvPr>
          <p:cNvSpPr/>
          <p:nvPr/>
        </p:nvSpPr>
        <p:spPr>
          <a:xfrm>
            <a:off x="1693216" y="-8937696"/>
            <a:ext cx="2412142" cy="737419"/>
          </a:xfrm>
          <a:prstGeom prst="roundRect">
            <a:avLst>
              <a:gd name="adj" fmla="val 50000"/>
            </a:avLst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Poppins Black" panose="00000A00000000000000" pitchFamily="2" charset="0"/>
                <a:cs typeface="Poppins Black" panose="00000A00000000000000" pitchFamily="2" charset="0"/>
              </a:rPr>
              <a:t>OPTION 1</a:t>
            </a:r>
            <a:endParaRPr lang="en-PH" sz="24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3" name="!!WIB-OP2">
            <a:extLst>
              <a:ext uri="{FF2B5EF4-FFF2-40B4-BE49-F238E27FC236}">
                <a16:creationId xmlns="" xmlns:a16="http://schemas.microsoft.com/office/drawing/2014/main" id="{42EE7AE4-FB3C-61D8-56BA-93A943C8C5F7}"/>
              </a:ext>
            </a:extLst>
          </p:cNvPr>
          <p:cNvSpPr/>
          <p:nvPr/>
        </p:nvSpPr>
        <p:spPr>
          <a:xfrm>
            <a:off x="8284516" y="-3789952"/>
            <a:ext cx="2412142" cy="737419"/>
          </a:xfrm>
          <a:prstGeom prst="roundRect">
            <a:avLst>
              <a:gd name="adj" fmla="val 50000"/>
            </a:avLst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Poppins Black" panose="00000A00000000000000" pitchFamily="2" charset="0"/>
                <a:cs typeface="Poppins Black" panose="00000A00000000000000" pitchFamily="2" charset="0"/>
              </a:rPr>
              <a:t>OPTION 2</a:t>
            </a:r>
            <a:endParaRPr lang="en-PH" sz="24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6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07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" name="!!WIB">
            <a:extLst>
              <a:ext uri="{FF2B5EF4-FFF2-40B4-BE49-F238E27FC236}">
                <a16:creationId xmlns="" xmlns:a16="http://schemas.microsoft.com/office/drawing/2014/main" id="{FACB40DC-7C96-4964-4CBC-EAC425CB79BA}"/>
              </a:ext>
            </a:extLst>
          </p:cNvPr>
          <p:cNvSpPr/>
          <p:nvPr/>
        </p:nvSpPr>
        <p:spPr>
          <a:xfrm>
            <a:off x="0" y="-22073074"/>
            <a:ext cx="12192000" cy="1283109"/>
          </a:xfrm>
          <a:prstGeom prst="rect">
            <a:avLst/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WHICH IS BETTER?</a:t>
            </a:r>
            <a:endParaRPr lang="en-PH" sz="66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3E3BBC6A-3B90-CDE8-2097-6FC0B40DB249}"/>
              </a:ext>
            </a:extLst>
          </p:cNvPr>
          <p:cNvSpPr txBox="1"/>
          <p:nvPr/>
        </p:nvSpPr>
        <p:spPr>
          <a:xfrm>
            <a:off x="1155387" y="4239794"/>
            <a:ext cx="988123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 smtClean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“POKEMON” ANALISIS</a:t>
            </a:r>
            <a:endParaRPr lang="en-PH" sz="66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9" name="Picture 2" descr="D:\kuliyahhhh\belajar jadi data analyst\logo-dibimbi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" y="216963"/>
            <a:ext cx="2376250" cy="546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!!MT">
            <a:extLst>
              <a:ext uri="{FF2B5EF4-FFF2-40B4-BE49-F238E27FC236}">
                <a16:creationId xmlns="" xmlns:a16="http://schemas.microsoft.com/office/drawing/2014/main" id="{4B40073E-A41B-644E-C6D7-DDF1C53952CE}"/>
              </a:ext>
            </a:extLst>
          </p:cNvPr>
          <p:cNvSpPr txBox="1"/>
          <p:nvPr/>
        </p:nvSpPr>
        <p:spPr>
          <a:xfrm>
            <a:off x="3751444" y="6355341"/>
            <a:ext cx="4302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Portofolio</a:t>
            </a:r>
            <a:r>
              <a:rPr lang="en-US" dirty="0" smtClean="0">
                <a:latin typeface="Poppins Black" panose="00000A00000000000000" pitchFamily="2" charset="0"/>
                <a:cs typeface="Poppins Black" panose="00000A00000000000000" pitchFamily="2" charset="0"/>
              </a:rPr>
              <a:t>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by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Khairina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Altaf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Salsabila</a:t>
            </a:r>
            <a:endParaRPr lang="en-PH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4" name="!!MOTT">
            <a:extLst>
              <a:ext uri="{FF2B5EF4-FFF2-40B4-BE49-F238E27FC236}">
                <a16:creationId xmlns="" xmlns:a16="http://schemas.microsoft.com/office/drawing/2014/main" id="{F7D05F8B-5517-5AF3-2DD5-8F53D441AC14}"/>
              </a:ext>
            </a:extLst>
          </p:cNvPr>
          <p:cNvSpPr txBox="1"/>
          <p:nvPr/>
        </p:nvSpPr>
        <p:spPr>
          <a:xfrm>
            <a:off x="3376530" y="5347790"/>
            <a:ext cx="5438938" cy="40011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Poppins" pitchFamily="2" charset="0"/>
                <a:cs typeface="Poppins Black" panose="00000A00000000000000" pitchFamily="2" charset="0"/>
              </a:rPr>
              <a:t>Digital Skill Fair 24.0 – Data Science</a:t>
            </a:r>
            <a:endParaRPr lang="en-PH" sz="2000" dirty="0">
              <a:solidFill>
                <a:schemeClr val="bg1"/>
              </a:solidFill>
              <a:latin typeface="Poppins" pitchFamily="2" charset="0"/>
              <a:cs typeface="Poppins Black" panose="00000A00000000000000" pitchFamily="2" charset="0"/>
            </a:endParaRPr>
          </a:p>
        </p:txBody>
      </p:sp>
      <p:pic>
        <p:nvPicPr>
          <p:cNvPr id="4098" name="Picture 2" descr="D:\kuliyahhhh\belajar jadi data analyst\pokemon_analysis\pokemon_7_hd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51"/>
          <a:stretch/>
        </p:blipFill>
        <p:spPr bwMode="auto">
          <a:xfrm>
            <a:off x="3051431" y="1038267"/>
            <a:ext cx="5702806" cy="3065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85353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4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!!ITT">
            <a:extLst>
              <a:ext uri="{FF2B5EF4-FFF2-40B4-BE49-F238E27FC236}">
                <a16:creationId xmlns="" xmlns:a16="http://schemas.microsoft.com/office/drawing/2014/main" id="{664CE77E-B00C-8E91-8946-891B6509CA28}"/>
              </a:ext>
            </a:extLst>
          </p:cNvPr>
          <p:cNvSpPr txBox="1"/>
          <p:nvPr/>
        </p:nvSpPr>
        <p:spPr>
          <a:xfrm>
            <a:off x="-12622159" y="667423"/>
            <a:ext cx="1046151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latin typeface="Poppins Black" panose="00000A00000000000000" pitchFamily="2" charset="0"/>
                <a:cs typeface="Poppins Black" panose="00000A00000000000000" pitchFamily="2" charset="0"/>
              </a:rPr>
              <a:t>INSERT YOU</a:t>
            </a:r>
            <a:r>
              <a:rPr lang="en-PH" sz="6600" dirty="0">
                <a:latin typeface="Poppins Black" panose="00000A00000000000000" pitchFamily="2" charset="0"/>
                <a:cs typeface="Poppins Black" panose="00000A00000000000000" pitchFamily="2" charset="0"/>
              </a:rPr>
              <a:t>R TITLE HERE</a:t>
            </a:r>
            <a:endParaRPr lang="en-US" sz="66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6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0" y="1"/>
            <a:ext cx="12207952" cy="1314450"/>
          </a:xfrm>
          <a:prstGeom prst="rect">
            <a:avLst/>
          </a:prstGeom>
          <a:solidFill>
            <a:srgbClr val="00707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" name="!!MOTT">
            <a:extLst>
              <a:ext uri="{FF2B5EF4-FFF2-40B4-BE49-F238E27FC236}">
                <a16:creationId xmlns="" xmlns:a16="http://schemas.microsoft.com/office/drawing/2014/main" id="{F7D05F8B-5517-5AF3-2DD5-8F53D441AC14}"/>
              </a:ext>
            </a:extLst>
          </p:cNvPr>
          <p:cNvSpPr txBox="1"/>
          <p:nvPr/>
        </p:nvSpPr>
        <p:spPr>
          <a:xfrm>
            <a:off x="1071149" y="8323057"/>
            <a:ext cx="1008160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solidFill>
                  <a:srgbClr val="E17535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MEMBERS OF THE TEAM</a:t>
            </a:r>
            <a:endParaRPr lang="en-PH" sz="6600" dirty="0">
              <a:solidFill>
                <a:srgbClr val="E17535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grpSp>
        <p:nvGrpSpPr>
          <p:cNvPr id="25" name="!!M1">
            <a:extLst>
              <a:ext uri="{FF2B5EF4-FFF2-40B4-BE49-F238E27FC236}">
                <a16:creationId xmlns="" xmlns:a16="http://schemas.microsoft.com/office/drawing/2014/main" id="{F82DAA49-BA74-84F5-69C4-9364C5062310}"/>
              </a:ext>
            </a:extLst>
          </p:cNvPr>
          <p:cNvGrpSpPr/>
          <p:nvPr/>
        </p:nvGrpSpPr>
        <p:grpSpPr>
          <a:xfrm>
            <a:off x="1090605" y="10896111"/>
            <a:ext cx="2515180" cy="4468458"/>
            <a:chOff x="1243445" y="1699150"/>
            <a:chExt cx="2515180" cy="4468458"/>
          </a:xfrm>
        </p:grpSpPr>
        <p:pic>
          <p:nvPicPr>
            <p:cNvPr id="13" name="Picture 12" descr="A person sitting in a car&#10;&#10;Description automatically generated with low confidence">
              <a:extLst>
                <a:ext uri="{FF2B5EF4-FFF2-40B4-BE49-F238E27FC236}">
                  <a16:creationId xmlns="" xmlns:a16="http://schemas.microsoft.com/office/drawing/2014/main" id="{8DF2CDAA-D22B-7230-34C6-B6D543DF02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3445" y="1699150"/>
              <a:ext cx="2515180" cy="4468458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2" name="Rectangle: Top Corners Rounded 21">
              <a:extLst>
                <a:ext uri="{FF2B5EF4-FFF2-40B4-BE49-F238E27FC236}">
                  <a16:creationId xmlns="" xmlns:a16="http://schemas.microsoft.com/office/drawing/2014/main" id="{1E5E1DBD-DE05-32B9-E88D-DB0CF09661A6}"/>
                </a:ext>
              </a:extLst>
            </p:cNvPr>
            <p:cNvSpPr/>
            <p:nvPr/>
          </p:nvSpPr>
          <p:spPr>
            <a:xfrm>
              <a:off x="1243445" y="5428342"/>
              <a:ext cx="2515180" cy="739265"/>
            </a:xfrm>
            <a:prstGeom prst="round2SameRect">
              <a:avLst/>
            </a:prstGeom>
            <a:solidFill>
              <a:srgbClr val="E175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EAE4D6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MEMBER 1</a:t>
              </a:r>
              <a:endParaRPr lang="en-PH" sz="2800" dirty="0">
                <a:solidFill>
                  <a:srgbClr val="EAE4D6"/>
                </a:solidFill>
                <a:latin typeface="Poppins Black" panose="00000A00000000000000" pitchFamily="2" charset="0"/>
                <a:cs typeface="Poppins Black" panose="00000A00000000000000" pitchFamily="2" charset="0"/>
              </a:endParaRPr>
            </a:p>
          </p:txBody>
        </p:sp>
      </p:grpSp>
      <p:grpSp>
        <p:nvGrpSpPr>
          <p:cNvPr id="26" name="!!M2">
            <a:extLst>
              <a:ext uri="{FF2B5EF4-FFF2-40B4-BE49-F238E27FC236}">
                <a16:creationId xmlns="" xmlns:a16="http://schemas.microsoft.com/office/drawing/2014/main" id="{91F2A1FA-F4DA-D27A-9B75-C7BC96D0FC43}"/>
              </a:ext>
            </a:extLst>
          </p:cNvPr>
          <p:cNvGrpSpPr/>
          <p:nvPr/>
        </p:nvGrpSpPr>
        <p:grpSpPr>
          <a:xfrm>
            <a:off x="4557733" y="18362656"/>
            <a:ext cx="2978972" cy="4499782"/>
            <a:chOff x="4606514" y="1699150"/>
            <a:chExt cx="2978972" cy="4499782"/>
          </a:xfrm>
        </p:grpSpPr>
        <p:pic>
          <p:nvPicPr>
            <p:cNvPr id="10" name="Picture 9" descr="A picture containing person, human face, clothing, sleeve&#10;&#10;Description automatically generated">
              <a:extLst>
                <a:ext uri="{FF2B5EF4-FFF2-40B4-BE49-F238E27FC236}">
                  <a16:creationId xmlns="" xmlns:a16="http://schemas.microsoft.com/office/drawing/2014/main" id="{FD9AA4AA-DB7D-7097-5615-DE9D0C8C82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6514" y="1699150"/>
              <a:ext cx="2978972" cy="4468458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3" name="Rectangle: Top Corners Rounded 22">
              <a:extLst>
                <a:ext uri="{FF2B5EF4-FFF2-40B4-BE49-F238E27FC236}">
                  <a16:creationId xmlns="" xmlns:a16="http://schemas.microsoft.com/office/drawing/2014/main" id="{B9989FB6-FC9F-3FDC-AF9E-56E2237F9C38}"/>
                </a:ext>
              </a:extLst>
            </p:cNvPr>
            <p:cNvSpPr/>
            <p:nvPr/>
          </p:nvSpPr>
          <p:spPr>
            <a:xfrm>
              <a:off x="4606514" y="5459667"/>
              <a:ext cx="2978972" cy="739265"/>
            </a:xfrm>
            <a:prstGeom prst="round2SameRect">
              <a:avLst/>
            </a:prstGeom>
            <a:solidFill>
              <a:srgbClr val="E175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EAE4D6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MEMBER 2</a:t>
              </a:r>
              <a:endParaRPr lang="en-PH" sz="2800" dirty="0">
                <a:solidFill>
                  <a:srgbClr val="EAE4D6"/>
                </a:solidFill>
                <a:latin typeface="Poppins Black" panose="00000A00000000000000" pitchFamily="2" charset="0"/>
                <a:cs typeface="Poppins Black" panose="00000A00000000000000" pitchFamily="2" charset="0"/>
              </a:endParaRPr>
            </a:p>
          </p:txBody>
        </p:sp>
      </p:grpSp>
      <p:grpSp>
        <p:nvGrpSpPr>
          <p:cNvPr id="27" name="!!M3">
            <a:extLst>
              <a:ext uri="{FF2B5EF4-FFF2-40B4-BE49-F238E27FC236}">
                <a16:creationId xmlns="" xmlns:a16="http://schemas.microsoft.com/office/drawing/2014/main" id="{B0FE5E03-1BCF-8C85-994F-772F3E1164C4}"/>
              </a:ext>
            </a:extLst>
          </p:cNvPr>
          <p:cNvGrpSpPr/>
          <p:nvPr/>
        </p:nvGrpSpPr>
        <p:grpSpPr>
          <a:xfrm>
            <a:off x="8363635" y="27761711"/>
            <a:ext cx="3001435" cy="4468457"/>
            <a:chOff x="8410913" y="1699151"/>
            <a:chExt cx="3001435" cy="4468457"/>
          </a:xfrm>
        </p:grpSpPr>
        <p:pic>
          <p:nvPicPr>
            <p:cNvPr id="7" name="Picture 6" descr="A person in a suit&#10;&#10;Description automatically generated with low confidence">
              <a:extLst>
                <a:ext uri="{FF2B5EF4-FFF2-40B4-BE49-F238E27FC236}">
                  <a16:creationId xmlns="" xmlns:a16="http://schemas.microsoft.com/office/drawing/2014/main" id="{E2351F44-A2DF-7658-2DCB-F75D60DD60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33376" y="1699151"/>
              <a:ext cx="2978972" cy="4468457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4" name="Rectangle: Top Corners Rounded 23">
              <a:extLst>
                <a:ext uri="{FF2B5EF4-FFF2-40B4-BE49-F238E27FC236}">
                  <a16:creationId xmlns="" xmlns:a16="http://schemas.microsoft.com/office/drawing/2014/main" id="{DB4B9404-1812-D2E8-867A-1B45B4D90A98}"/>
                </a:ext>
              </a:extLst>
            </p:cNvPr>
            <p:cNvSpPr/>
            <p:nvPr/>
          </p:nvSpPr>
          <p:spPr>
            <a:xfrm>
              <a:off x="8410913" y="5428342"/>
              <a:ext cx="2978972" cy="739265"/>
            </a:xfrm>
            <a:prstGeom prst="round2SameRect">
              <a:avLst/>
            </a:prstGeom>
            <a:solidFill>
              <a:srgbClr val="E175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EAE4D6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MEMBER 3</a:t>
              </a:r>
              <a:endParaRPr lang="en-PH" sz="2800" dirty="0">
                <a:solidFill>
                  <a:srgbClr val="EAE4D6"/>
                </a:solidFill>
                <a:latin typeface="Poppins Black" panose="00000A00000000000000" pitchFamily="2" charset="0"/>
                <a:cs typeface="Poppins Black" panose="00000A00000000000000" pitchFamily="2" charset="0"/>
              </a:endParaRPr>
            </a:p>
          </p:txBody>
        </p:sp>
      </p:grpSp>
      <p:sp>
        <p:nvSpPr>
          <p:cNvPr id="2" name="!!WKM">
            <a:extLst>
              <a:ext uri="{FF2B5EF4-FFF2-40B4-BE49-F238E27FC236}">
                <a16:creationId xmlns="" xmlns:a16="http://schemas.microsoft.com/office/drawing/2014/main" id="{622B74B3-59E8-AE8B-5BFB-6A7DFFC3FCD1}"/>
              </a:ext>
            </a:extLst>
          </p:cNvPr>
          <p:cNvSpPr txBox="1"/>
          <p:nvPr/>
        </p:nvSpPr>
        <p:spPr>
          <a:xfrm>
            <a:off x="782005" y="207288"/>
            <a:ext cx="1053044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HANDLING MISSING VALUE</a:t>
            </a:r>
            <a:endParaRPr lang="en-PH" sz="60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28" name="!!IT-PIC" descr="Low angle view of a tall building&#10;&#10;Description automatically generated with low confidence">
            <a:extLst>
              <a:ext uri="{FF2B5EF4-FFF2-40B4-BE49-F238E27FC236}">
                <a16:creationId xmlns="" xmlns:a16="http://schemas.microsoft.com/office/drawing/2014/main" id="{0694CC2C-912B-816A-4B83-3BF44E134A73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106" r="126106"/>
          <a:stretch/>
        </p:blipFill>
        <p:spPr>
          <a:xfrm>
            <a:off x="14963437" y="2854319"/>
            <a:ext cx="4397847" cy="3298385"/>
          </a:xfrm>
          <a:prstGeom prst="rect">
            <a:avLst/>
          </a:prstGeom>
        </p:spPr>
      </p:pic>
      <p:sp>
        <p:nvSpPr>
          <p:cNvPr id="29" name="!!IT-TXT">
            <a:extLst>
              <a:ext uri="{FF2B5EF4-FFF2-40B4-BE49-F238E27FC236}">
                <a16:creationId xmlns="" xmlns:a16="http://schemas.microsoft.com/office/drawing/2014/main" id="{B566B4E8-AEAF-8079-61E2-AC87D949E309}"/>
              </a:ext>
            </a:extLst>
          </p:cNvPr>
          <p:cNvSpPr txBox="1"/>
          <p:nvPr/>
        </p:nvSpPr>
        <p:spPr>
          <a:xfrm>
            <a:off x="28800221" y="3429000"/>
            <a:ext cx="501020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urna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pic>
        <p:nvPicPr>
          <p:cNvPr id="19" name="Picture 3" descr="C:\Users\Asus\Pictures\Screenshots\Screenshot (271).pn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11" t="43601" r="23451" b="22668"/>
          <a:stretch/>
        </p:blipFill>
        <p:spPr bwMode="auto">
          <a:xfrm>
            <a:off x="2061029" y="1526838"/>
            <a:ext cx="8198241" cy="2580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9"/>
          <p:cNvSpPr/>
          <p:nvPr/>
        </p:nvSpPr>
        <p:spPr>
          <a:xfrm>
            <a:off x="782005" y="4417286"/>
            <a:ext cx="891308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	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Kolom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Type 1, Type 2, Sp.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Atk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 Sp.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Def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sebelumnya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terdapat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spasi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pada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format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namanya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Untuk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mempermudah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pemanggilan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kolom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hal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tersebut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harus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diganti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nama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kolomnya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atau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bisa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dihapus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spasinya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</a:p>
        </p:txBody>
      </p:sp>
      <p:sp>
        <p:nvSpPr>
          <p:cNvPr id="31" name="Rectangle 30"/>
          <p:cNvSpPr/>
          <p:nvPr/>
        </p:nvSpPr>
        <p:spPr>
          <a:xfrm>
            <a:off x="2348195" y="5403010"/>
            <a:ext cx="896425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	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Sebelumnya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diketahui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bahwa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kolom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Type 2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terdapat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386 missing value.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Karena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tidak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semua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mempunyai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Type 2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sehingga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tidak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bisa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diisi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nilai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yang random.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Oleh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karena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itu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diisi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nilai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 ‘None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’.</a:t>
            </a:r>
            <a:endParaRPr lang="en-US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28135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4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MT">
            <a:extLst>
              <a:ext uri="{FF2B5EF4-FFF2-40B4-BE49-F238E27FC236}">
                <a16:creationId xmlns="" xmlns:a16="http://schemas.microsoft.com/office/drawing/2014/main" id="{4B40073E-A41B-644E-C6D7-DDF1C53952CE}"/>
              </a:ext>
            </a:extLst>
          </p:cNvPr>
          <p:cNvSpPr txBox="1"/>
          <p:nvPr/>
        </p:nvSpPr>
        <p:spPr>
          <a:xfrm>
            <a:off x="3191198" y="10652542"/>
            <a:ext cx="5809604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latin typeface="Poppins Black" panose="00000A00000000000000" pitchFamily="2" charset="0"/>
                <a:cs typeface="Poppins Black" panose="00000A00000000000000" pitchFamily="2" charset="0"/>
              </a:rPr>
              <a:t>INSERT YOUR</a:t>
            </a:r>
          </a:p>
          <a:p>
            <a:r>
              <a:rPr lang="en-US" sz="6600" dirty="0">
                <a:latin typeface="Poppins Black" panose="00000A00000000000000" pitchFamily="2" charset="0"/>
                <a:cs typeface="Poppins Black" panose="00000A00000000000000" pitchFamily="2" charset="0"/>
              </a:rPr>
              <a:t>TITLE HERE</a:t>
            </a:r>
            <a:endParaRPr lang="en-PH" sz="66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8" name="!!ST">
            <a:extLst>
              <a:ext uri="{FF2B5EF4-FFF2-40B4-BE49-F238E27FC236}">
                <a16:creationId xmlns="" xmlns:a16="http://schemas.microsoft.com/office/drawing/2014/main" id="{6334DB63-0251-B253-4795-6EDEF36F7FCD}"/>
              </a:ext>
            </a:extLst>
          </p:cNvPr>
          <p:cNvSpPr txBox="1"/>
          <p:nvPr/>
        </p:nvSpPr>
        <p:spPr>
          <a:xfrm>
            <a:off x="3066404" y="17013267"/>
            <a:ext cx="64008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urna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6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AE4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9" name="!!GTK">
            <a:extLst>
              <a:ext uri="{FF2B5EF4-FFF2-40B4-BE49-F238E27FC236}">
                <a16:creationId xmlns="" xmlns:a16="http://schemas.microsoft.com/office/drawing/2014/main" id="{F5E8EA6D-C136-4D0D-5215-C134BD0B8A83}"/>
              </a:ext>
            </a:extLst>
          </p:cNvPr>
          <p:cNvSpPr txBox="1"/>
          <p:nvPr/>
        </p:nvSpPr>
        <p:spPr>
          <a:xfrm>
            <a:off x="2787510" y="2459504"/>
            <a:ext cx="6958588" cy="19389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rgbClr val="007074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Analysis and</a:t>
            </a:r>
          </a:p>
          <a:p>
            <a:pPr algn="ctr"/>
            <a:r>
              <a:rPr lang="en-US" sz="6000" dirty="0" smtClean="0">
                <a:solidFill>
                  <a:srgbClr val="007074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Visualization </a:t>
            </a:r>
            <a:endParaRPr lang="en-PH" sz="6000" dirty="0">
              <a:solidFill>
                <a:srgbClr val="007074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0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2407687" y="1363318"/>
            <a:ext cx="384629" cy="4131364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72533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4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L-T">
            <a:extLst>
              <a:ext uri="{FF2B5EF4-FFF2-40B4-BE49-F238E27FC236}">
                <a16:creationId xmlns="" xmlns:a16="http://schemas.microsoft.com/office/drawing/2014/main" id="{FEB62BE4-253B-744E-41A8-B06F228C8B9A}"/>
              </a:ext>
            </a:extLst>
          </p:cNvPr>
          <p:cNvSpPr txBox="1"/>
          <p:nvPr/>
        </p:nvSpPr>
        <p:spPr>
          <a:xfrm>
            <a:off x="1139046" y="359853"/>
            <a:ext cx="93336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dirty="0" smtClean="0">
                <a:latin typeface="Poppins Black" panose="00000A00000000000000" pitchFamily="2" charset="0"/>
                <a:cs typeface="Poppins Black" panose="00000A00000000000000" pitchFamily="2" charset="0"/>
              </a:rPr>
              <a:t>VISUALIZATION</a:t>
            </a:r>
            <a:endParaRPr lang="en-PH" sz="66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4" name="!!L-ST">
            <a:extLst>
              <a:ext uri="{FF2B5EF4-FFF2-40B4-BE49-F238E27FC236}">
                <a16:creationId xmlns="" xmlns:a16="http://schemas.microsoft.com/office/drawing/2014/main" id="{2D7F5E0F-410B-AEB1-4721-7595274A70CE}"/>
              </a:ext>
            </a:extLst>
          </p:cNvPr>
          <p:cNvSpPr txBox="1"/>
          <p:nvPr/>
        </p:nvSpPr>
        <p:spPr>
          <a:xfrm>
            <a:off x="6781828" y="2077837"/>
            <a:ext cx="369089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Terdapat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enam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generasi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pada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  <a:r>
              <a:rPr lang="en-US" b="1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Generasi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pertama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mempunyai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jumlah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paling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banyak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yaitu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sebesar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166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diikuti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Generasi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kelima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yang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hanya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selisih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satu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Sedangkan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Generasi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yang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mempunyai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jumlah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paling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sedikit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yaitu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generasi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keenam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sebesar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82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10946989" y="748099"/>
            <a:ext cx="637253" cy="5361802"/>
          </a:xfrm>
          <a:prstGeom prst="rect">
            <a:avLst/>
          </a:prstGeom>
          <a:solidFill>
            <a:srgbClr val="00707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9" name="!!AU-PIC" descr="Low angle view of a tall building&#10;&#10;Description automatically generated with low confidence">
            <a:extLst>
              <a:ext uri="{FF2B5EF4-FFF2-40B4-BE49-F238E27FC236}">
                <a16:creationId xmlns="" xmlns:a16="http://schemas.microsoft.com/office/drawing/2014/main" id="{C2724FAB-CFD6-1D89-3DBD-B2504EE582B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3238" y="2049554"/>
            <a:ext cx="2616245" cy="3934551"/>
          </a:xfrm>
          <a:prstGeom prst="rect">
            <a:avLst/>
          </a:prstGeom>
        </p:spPr>
      </p:pic>
      <p:sp>
        <p:nvSpPr>
          <p:cNvPr id="11" name="!!GTK-ST">
            <a:extLst>
              <a:ext uri="{FF2B5EF4-FFF2-40B4-BE49-F238E27FC236}">
                <a16:creationId xmlns="" xmlns:a16="http://schemas.microsoft.com/office/drawing/2014/main" id="{2BE753B6-3363-D964-AB76-8B34EA5D7895}"/>
              </a:ext>
            </a:extLst>
          </p:cNvPr>
          <p:cNvSpPr txBox="1"/>
          <p:nvPr/>
        </p:nvSpPr>
        <p:spPr>
          <a:xfrm>
            <a:off x="27108588" y="3993868"/>
            <a:ext cx="58064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2000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urna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10" name="!!GTK">
            <a:extLst>
              <a:ext uri="{FF2B5EF4-FFF2-40B4-BE49-F238E27FC236}">
                <a16:creationId xmlns="" xmlns:a16="http://schemas.microsoft.com/office/drawing/2014/main" id="{F5E8EA6D-C136-4D0D-5215-C134BD0B8A83}"/>
              </a:ext>
            </a:extLst>
          </p:cNvPr>
          <p:cNvSpPr txBox="1"/>
          <p:nvPr/>
        </p:nvSpPr>
        <p:spPr>
          <a:xfrm>
            <a:off x="21507888" y="2077837"/>
            <a:ext cx="433163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GET TO </a:t>
            </a:r>
          </a:p>
          <a:p>
            <a:r>
              <a:rPr lang="en-US" sz="6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KNOW US!</a:t>
            </a:r>
            <a:endParaRPr lang="en-PH" sz="6000" dirty="0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3" name="!!AU">
            <a:extLst>
              <a:ext uri="{FF2B5EF4-FFF2-40B4-BE49-F238E27FC236}">
                <a16:creationId xmlns="" xmlns:a16="http://schemas.microsoft.com/office/drawing/2014/main" id="{E266B4A0-9D99-4325-32FF-405B087A401E}"/>
              </a:ext>
            </a:extLst>
          </p:cNvPr>
          <p:cNvSpPr/>
          <p:nvPr/>
        </p:nvSpPr>
        <p:spPr>
          <a:xfrm>
            <a:off x="3464379" y="-6657202"/>
            <a:ext cx="5263242" cy="1175659"/>
          </a:xfrm>
          <a:prstGeom prst="roundRect">
            <a:avLst>
              <a:gd name="adj" fmla="val 50000"/>
            </a:avLst>
          </a:prstGeom>
          <a:solidFill>
            <a:srgbClr val="E1753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latin typeface="Poppins Black" panose="00000A00000000000000" pitchFamily="2" charset="0"/>
                <a:cs typeface="Poppins Black" panose="00000A00000000000000" pitchFamily="2" charset="0"/>
              </a:rPr>
              <a:t>ABOUT US</a:t>
            </a:r>
            <a:endParaRPr lang="en-PH" sz="66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3" name="!!TO-SH">
            <a:extLst>
              <a:ext uri="{FF2B5EF4-FFF2-40B4-BE49-F238E27FC236}">
                <a16:creationId xmlns="" xmlns:a16="http://schemas.microsoft.com/office/drawing/2014/main" id="{A8F9EFCA-F9B0-D7A5-E63C-B92CCCC71222}"/>
              </a:ext>
            </a:extLst>
          </p:cNvPr>
          <p:cNvSpPr/>
          <p:nvPr/>
        </p:nvSpPr>
        <p:spPr>
          <a:xfrm flipV="1">
            <a:off x="1562100" y="-2050346"/>
            <a:ext cx="9067800" cy="130534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1753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wrap="square" rtlCol="0" anchor="ctr"/>
          <a:lstStyle/>
          <a:p>
            <a:pPr algn="ctr"/>
            <a:endParaRPr lang="en-PH" sz="44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4" name="!!TO-TXT">
            <a:extLst>
              <a:ext uri="{FF2B5EF4-FFF2-40B4-BE49-F238E27FC236}">
                <a16:creationId xmlns="" xmlns:a16="http://schemas.microsoft.com/office/drawing/2014/main" id="{705316D9-6B98-A159-500E-661B32936A5A}"/>
              </a:ext>
            </a:extLst>
          </p:cNvPr>
          <p:cNvSpPr txBox="1"/>
          <p:nvPr/>
        </p:nvSpPr>
        <p:spPr>
          <a:xfrm>
            <a:off x="2186839" y="-4354527"/>
            <a:ext cx="78502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TODAY’S OBJECTIVES</a:t>
            </a:r>
            <a:endParaRPr lang="en-PH" sz="54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15" name="!!OBJ-IC-1" descr="Books with solid fill">
            <a:extLst>
              <a:ext uri="{FF2B5EF4-FFF2-40B4-BE49-F238E27FC236}">
                <a16:creationId xmlns="" xmlns:a16="http://schemas.microsoft.com/office/drawing/2014/main" id="{6CC8F1E0-F4AE-4A70-D7C9-0B37898C82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68954" y="10848291"/>
            <a:ext cx="2574954" cy="2574954"/>
          </a:xfrm>
          <a:prstGeom prst="rect">
            <a:avLst/>
          </a:prstGeom>
        </p:spPr>
      </p:pic>
      <p:pic>
        <p:nvPicPr>
          <p:cNvPr id="16" name="!!OBJ-IC-2" descr="Brain in head with solid fill">
            <a:extLst>
              <a:ext uri="{FF2B5EF4-FFF2-40B4-BE49-F238E27FC236}">
                <a16:creationId xmlns="" xmlns:a16="http://schemas.microsoft.com/office/drawing/2014/main" id="{277248C8-5BF4-65C4-E5AB-0257F5772E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95456" y="16011375"/>
            <a:ext cx="2574954" cy="2574954"/>
          </a:xfrm>
          <a:prstGeom prst="rect">
            <a:avLst/>
          </a:prstGeom>
        </p:spPr>
      </p:pic>
      <p:pic>
        <p:nvPicPr>
          <p:cNvPr id="17" name="!!OBJ-IC-3" descr="Business Growth with solid fill">
            <a:extLst>
              <a:ext uri="{FF2B5EF4-FFF2-40B4-BE49-F238E27FC236}">
                <a16:creationId xmlns="" xmlns:a16="http://schemas.microsoft.com/office/drawing/2014/main" id="{551CD0FA-48F8-7F7F-4C27-6BEA35081FF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321957" y="19303085"/>
            <a:ext cx="2574954" cy="2574954"/>
          </a:xfrm>
          <a:prstGeom prst="rect">
            <a:avLst/>
          </a:prstGeom>
        </p:spPr>
      </p:pic>
      <p:sp>
        <p:nvSpPr>
          <p:cNvPr id="18" name="!!O-1">
            <a:extLst>
              <a:ext uri="{FF2B5EF4-FFF2-40B4-BE49-F238E27FC236}">
                <a16:creationId xmlns="" xmlns:a16="http://schemas.microsoft.com/office/drawing/2014/main" id="{30B67192-447A-FBAD-A45D-D2F97B4F5044}"/>
              </a:ext>
            </a:extLst>
          </p:cNvPr>
          <p:cNvSpPr txBox="1"/>
          <p:nvPr/>
        </p:nvSpPr>
        <p:spPr>
          <a:xfrm>
            <a:off x="377204" y="14009092"/>
            <a:ext cx="305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</a:t>
            </a:r>
            <a:endParaRPr lang="en-PH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9" name="!!O-2">
            <a:extLst>
              <a:ext uri="{FF2B5EF4-FFF2-40B4-BE49-F238E27FC236}">
                <a16:creationId xmlns="" xmlns:a16="http://schemas.microsoft.com/office/drawing/2014/main" id="{04AE7CD6-F4EA-BDDA-5E18-AD20766B0FB0}"/>
              </a:ext>
            </a:extLst>
          </p:cNvPr>
          <p:cNvSpPr txBox="1"/>
          <p:nvPr/>
        </p:nvSpPr>
        <p:spPr>
          <a:xfrm>
            <a:off x="4557733" y="22090718"/>
            <a:ext cx="305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</a:t>
            </a:r>
            <a:endParaRPr lang="en-PH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0" name="!!O-3">
            <a:extLst>
              <a:ext uri="{FF2B5EF4-FFF2-40B4-BE49-F238E27FC236}">
                <a16:creationId xmlns="" xmlns:a16="http://schemas.microsoft.com/office/drawing/2014/main" id="{7713A862-02BE-E648-781F-496C3427E841}"/>
              </a:ext>
            </a:extLst>
          </p:cNvPr>
          <p:cNvSpPr txBox="1"/>
          <p:nvPr/>
        </p:nvSpPr>
        <p:spPr>
          <a:xfrm>
            <a:off x="8732492" y="23716318"/>
            <a:ext cx="305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</a:t>
            </a:r>
            <a:endParaRPr lang="en-PH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1" name="Picture 2" descr="C:\Users\Asus\Pictures\Screenshots\Screenshot (258).png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colorTemperature colorTemp="88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326" t="50000" r="54199" b="13650"/>
          <a:stretch/>
        </p:blipFill>
        <p:spPr bwMode="auto">
          <a:xfrm>
            <a:off x="703384" y="1779210"/>
            <a:ext cx="5635778" cy="4044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834136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4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L-T">
            <a:extLst>
              <a:ext uri="{FF2B5EF4-FFF2-40B4-BE49-F238E27FC236}">
                <a16:creationId xmlns="" xmlns:a16="http://schemas.microsoft.com/office/drawing/2014/main" id="{FEB62BE4-253B-744E-41A8-B06F228C8B9A}"/>
              </a:ext>
            </a:extLst>
          </p:cNvPr>
          <p:cNvSpPr txBox="1"/>
          <p:nvPr/>
        </p:nvSpPr>
        <p:spPr>
          <a:xfrm>
            <a:off x="1139046" y="359853"/>
            <a:ext cx="93336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dirty="0" smtClean="0">
                <a:latin typeface="Poppins Black" panose="00000A00000000000000" pitchFamily="2" charset="0"/>
                <a:cs typeface="Poppins Black" panose="00000A00000000000000" pitchFamily="2" charset="0"/>
              </a:rPr>
              <a:t>VISUALIZATION</a:t>
            </a:r>
            <a:endParaRPr lang="en-PH" sz="66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4" name="!!L-ST">
            <a:extLst>
              <a:ext uri="{FF2B5EF4-FFF2-40B4-BE49-F238E27FC236}">
                <a16:creationId xmlns="" xmlns:a16="http://schemas.microsoft.com/office/drawing/2014/main" id="{2D7F5E0F-410B-AEB1-4721-7595274A70CE}"/>
              </a:ext>
            </a:extLst>
          </p:cNvPr>
          <p:cNvSpPr txBox="1"/>
          <p:nvPr/>
        </p:nvSpPr>
        <p:spPr>
          <a:xfrm>
            <a:off x="1192828" y="5377576"/>
            <a:ext cx="89879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okemon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yang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mempunyai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tipe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Water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mempunyai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jumlah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paling </a:t>
            </a:r>
            <a:r>
              <a:rPr lang="en-US" b="1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banyak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yaitu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112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10946989" y="748099"/>
            <a:ext cx="637253" cy="5361802"/>
          </a:xfrm>
          <a:prstGeom prst="rect">
            <a:avLst/>
          </a:prstGeom>
          <a:solidFill>
            <a:srgbClr val="00707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9" name="!!AU-PIC" descr="Low angle view of a tall building&#10;&#10;Description automatically generated with low confidence">
            <a:extLst>
              <a:ext uri="{FF2B5EF4-FFF2-40B4-BE49-F238E27FC236}">
                <a16:creationId xmlns="" xmlns:a16="http://schemas.microsoft.com/office/drawing/2014/main" id="{C2724FAB-CFD6-1D89-3DBD-B2504EE582B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3238" y="2049554"/>
            <a:ext cx="2616245" cy="3934551"/>
          </a:xfrm>
          <a:prstGeom prst="rect">
            <a:avLst/>
          </a:prstGeom>
        </p:spPr>
      </p:pic>
      <p:sp>
        <p:nvSpPr>
          <p:cNvPr id="11" name="!!GTK-ST">
            <a:extLst>
              <a:ext uri="{FF2B5EF4-FFF2-40B4-BE49-F238E27FC236}">
                <a16:creationId xmlns="" xmlns:a16="http://schemas.microsoft.com/office/drawing/2014/main" id="{2BE753B6-3363-D964-AB76-8B34EA5D7895}"/>
              </a:ext>
            </a:extLst>
          </p:cNvPr>
          <p:cNvSpPr txBox="1"/>
          <p:nvPr/>
        </p:nvSpPr>
        <p:spPr>
          <a:xfrm>
            <a:off x="27108588" y="3993868"/>
            <a:ext cx="58064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2000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urna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10" name="!!GTK">
            <a:extLst>
              <a:ext uri="{FF2B5EF4-FFF2-40B4-BE49-F238E27FC236}">
                <a16:creationId xmlns="" xmlns:a16="http://schemas.microsoft.com/office/drawing/2014/main" id="{F5E8EA6D-C136-4D0D-5215-C134BD0B8A83}"/>
              </a:ext>
            </a:extLst>
          </p:cNvPr>
          <p:cNvSpPr txBox="1"/>
          <p:nvPr/>
        </p:nvSpPr>
        <p:spPr>
          <a:xfrm>
            <a:off x="21507888" y="2077837"/>
            <a:ext cx="433163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GET TO </a:t>
            </a:r>
          </a:p>
          <a:p>
            <a:r>
              <a:rPr lang="en-US" sz="6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KNOW US!</a:t>
            </a:r>
            <a:endParaRPr lang="en-PH" sz="6000" dirty="0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3" name="!!AU">
            <a:extLst>
              <a:ext uri="{FF2B5EF4-FFF2-40B4-BE49-F238E27FC236}">
                <a16:creationId xmlns="" xmlns:a16="http://schemas.microsoft.com/office/drawing/2014/main" id="{E266B4A0-9D99-4325-32FF-405B087A401E}"/>
              </a:ext>
            </a:extLst>
          </p:cNvPr>
          <p:cNvSpPr/>
          <p:nvPr/>
        </p:nvSpPr>
        <p:spPr>
          <a:xfrm>
            <a:off x="3464379" y="-6657202"/>
            <a:ext cx="5263242" cy="1175659"/>
          </a:xfrm>
          <a:prstGeom prst="roundRect">
            <a:avLst>
              <a:gd name="adj" fmla="val 50000"/>
            </a:avLst>
          </a:prstGeom>
          <a:solidFill>
            <a:srgbClr val="E1753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latin typeface="Poppins Black" panose="00000A00000000000000" pitchFamily="2" charset="0"/>
                <a:cs typeface="Poppins Black" panose="00000A00000000000000" pitchFamily="2" charset="0"/>
              </a:rPr>
              <a:t>ABOUT US</a:t>
            </a:r>
            <a:endParaRPr lang="en-PH" sz="66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3" name="!!TO-SH">
            <a:extLst>
              <a:ext uri="{FF2B5EF4-FFF2-40B4-BE49-F238E27FC236}">
                <a16:creationId xmlns="" xmlns:a16="http://schemas.microsoft.com/office/drawing/2014/main" id="{A8F9EFCA-F9B0-D7A5-E63C-B92CCCC71222}"/>
              </a:ext>
            </a:extLst>
          </p:cNvPr>
          <p:cNvSpPr/>
          <p:nvPr/>
        </p:nvSpPr>
        <p:spPr>
          <a:xfrm flipV="1">
            <a:off x="1562100" y="-2050346"/>
            <a:ext cx="9067800" cy="130534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1753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wrap="square" rtlCol="0" anchor="ctr"/>
          <a:lstStyle/>
          <a:p>
            <a:pPr algn="ctr"/>
            <a:endParaRPr lang="en-PH" sz="44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4" name="!!TO-TXT">
            <a:extLst>
              <a:ext uri="{FF2B5EF4-FFF2-40B4-BE49-F238E27FC236}">
                <a16:creationId xmlns="" xmlns:a16="http://schemas.microsoft.com/office/drawing/2014/main" id="{705316D9-6B98-A159-500E-661B32936A5A}"/>
              </a:ext>
            </a:extLst>
          </p:cNvPr>
          <p:cNvSpPr txBox="1"/>
          <p:nvPr/>
        </p:nvSpPr>
        <p:spPr>
          <a:xfrm>
            <a:off x="2186839" y="-4354527"/>
            <a:ext cx="78502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TODAY’S OBJECTIVES</a:t>
            </a:r>
            <a:endParaRPr lang="en-PH" sz="54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15" name="!!OBJ-IC-1" descr="Books with solid fill">
            <a:extLst>
              <a:ext uri="{FF2B5EF4-FFF2-40B4-BE49-F238E27FC236}">
                <a16:creationId xmlns="" xmlns:a16="http://schemas.microsoft.com/office/drawing/2014/main" id="{6CC8F1E0-F4AE-4A70-D7C9-0B37898C82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68954" y="10848291"/>
            <a:ext cx="2574954" cy="2574954"/>
          </a:xfrm>
          <a:prstGeom prst="rect">
            <a:avLst/>
          </a:prstGeom>
        </p:spPr>
      </p:pic>
      <p:pic>
        <p:nvPicPr>
          <p:cNvPr id="16" name="!!OBJ-IC-2" descr="Brain in head with solid fill">
            <a:extLst>
              <a:ext uri="{FF2B5EF4-FFF2-40B4-BE49-F238E27FC236}">
                <a16:creationId xmlns="" xmlns:a16="http://schemas.microsoft.com/office/drawing/2014/main" id="{277248C8-5BF4-65C4-E5AB-0257F5772E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95456" y="16011375"/>
            <a:ext cx="2574954" cy="2574954"/>
          </a:xfrm>
          <a:prstGeom prst="rect">
            <a:avLst/>
          </a:prstGeom>
        </p:spPr>
      </p:pic>
      <p:pic>
        <p:nvPicPr>
          <p:cNvPr id="17" name="!!OBJ-IC-3" descr="Business Growth with solid fill">
            <a:extLst>
              <a:ext uri="{FF2B5EF4-FFF2-40B4-BE49-F238E27FC236}">
                <a16:creationId xmlns="" xmlns:a16="http://schemas.microsoft.com/office/drawing/2014/main" id="{551CD0FA-48F8-7F7F-4C27-6BEA35081FF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321957" y="19303085"/>
            <a:ext cx="2574954" cy="2574954"/>
          </a:xfrm>
          <a:prstGeom prst="rect">
            <a:avLst/>
          </a:prstGeom>
        </p:spPr>
      </p:pic>
      <p:sp>
        <p:nvSpPr>
          <p:cNvPr id="18" name="!!O-1">
            <a:extLst>
              <a:ext uri="{FF2B5EF4-FFF2-40B4-BE49-F238E27FC236}">
                <a16:creationId xmlns="" xmlns:a16="http://schemas.microsoft.com/office/drawing/2014/main" id="{30B67192-447A-FBAD-A45D-D2F97B4F5044}"/>
              </a:ext>
            </a:extLst>
          </p:cNvPr>
          <p:cNvSpPr txBox="1"/>
          <p:nvPr/>
        </p:nvSpPr>
        <p:spPr>
          <a:xfrm>
            <a:off x="377204" y="14009092"/>
            <a:ext cx="305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</a:t>
            </a:r>
            <a:endParaRPr lang="en-PH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9" name="!!O-2">
            <a:extLst>
              <a:ext uri="{FF2B5EF4-FFF2-40B4-BE49-F238E27FC236}">
                <a16:creationId xmlns="" xmlns:a16="http://schemas.microsoft.com/office/drawing/2014/main" id="{04AE7CD6-F4EA-BDDA-5E18-AD20766B0FB0}"/>
              </a:ext>
            </a:extLst>
          </p:cNvPr>
          <p:cNvSpPr txBox="1"/>
          <p:nvPr/>
        </p:nvSpPr>
        <p:spPr>
          <a:xfrm>
            <a:off x="4557733" y="22090718"/>
            <a:ext cx="305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</a:t>
            </a:r>
            <a:endParaRPr lang="en-PH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0" name="!!O-3">
            <a:extLst>
              <a:ext uri="{FF2B5EF4-FFF2-40B4-BE49-F238E27FC236}">
                <a16:creationId xmlns="" xmlns:a16="http://schemas.microsoft.com/office/drawing/2014/main" id="{7713A862-02BE-E648-781F-496C3427E841}"/>
              </a:ext>
            </a:extLst>
          </p:cNvPr>
          <p:cNvSpPr txBox="1"/>
          <p:nvPr/>
        </p:nvSpPr>
        <p:spPr>
          <a:xfrm>
            <a:off x="8732492" y="23716318"/>
            <a:ext cx="305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</a:t>
            </a:r>
            <a:endParaRPr lang="en-PH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2" name="Picture 2" descr="C:\Users\Asus\Pictures\Screenshots\Screenshot (259).png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colorTemperature colorTemp="88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092" t="43204" r="16534" b="13650"/>
          <a:stretch/>
        </p:blipFill>
        <p:spPr bwMode="auto">
          <a:xfrm>
            <a:off x="1249905" y="1763930"/>
            <a:ext cx="9111962" cy="3330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007852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4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L-T">
            <a:extLst>
              <a:ext uri="{FF2B5EF4-FFF2-40B4-BE49-F238E27FC236}">
                <a16:creationId xmlns="" xmlns:a16="http://schemas.microsoft.com/office/drawing/2014/main" id="{FEB62BE4-253B-744E-41A8-B06F228C8B9A}"/>
              </a:ext>
            </a:extLst>
          </p:cNvPr>
          <p:cNvSpPr txBox="1"/>
          <p:nvPr/>
        </p:nvSpPr>
        <p:spPr>
          <a:xfrm>
            <a:off x="1139046" y="359853"/>
            <a:ext cx="93336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dirty="0" smtClean="0">
                <a:latin typeface="Poppins Black" panose="00000A00000000000000" pitchFamily="2" charset="0"/>
                <a:cs typeface="Poppins Black" panose="00000A00000000000000" pitchFamily="2" charset="0"/>
              </a:rPr>
              <a:t>VISUALIZATION</a:t>
            </a:r>
            <a:endParaRPr lang="en-PH" sz="66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4" name="!!L-ST">
            <a:extLst>
              <a:ext uri="{FF2B5EF4-FFF2-40B4-BE49-F238E27FC236}">
                <a16:creationId xmlns="" xmlns:a16="http://schemas.microsoft.com/office/drawing/2014/main" id="{2D7F5E0F-410B-AEB1-4721-7595274A70CE}"/>
              </a:ext>
            </a:extLst>
          </p:cNvPr>
          <p:cNvSpPr txBox="1"/>
          <p:nvPr/>
        </p:nvSpPr>
        <p:spPr>
          <a:xfrm>
            <a:off x="1311910" y="1587889"/>
            <a:ext cx="89879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Dibawah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ini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adalah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10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yang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mempunyai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total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tertinggi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Dapat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dilihat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juga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bahwa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yang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bernama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Rayquaza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Mega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Rayquaza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Mewtwo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Mega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Mewtwo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Y,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Mewtwo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Mega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Mewtwo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X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mempunyai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total paling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banyak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yaitu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sebesar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780.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10946989" y="748099"/>
            <a:ext cx="637253" cy="5361802"/>
          </a:xfrm>
          <a:prstGeom prst="rect">
            <a:avLst/>
          </a:prstGeom>
          <a:solidFill>
            <a:srgbClr val="00707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9" name="!!AU-PIC" descr="Low angle view of a tall building&#10;&#10;Description automatically generated with low confidence">
            <a:extLst>
              <a:ext uri="{FF2B5EF4-FFF2-40B4-BE49-F238E27FC236}">
                <a16:creationId xmlns="" xmlns:a16="http://schemas.microsoft.com/office/drawing/2014/main" id="{C2724FAB-CFD6-1D89-3DBD-B2504EE582B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3238" y="2049554"/>
            <a:ext cx="2616245" cy="3934551"/>
          </a:xfrm>
          <a:prstGeom prst="rect">
            <a:avLst/>
          </a:prstGeom>
        </p:spPr>
      </p:pic>
      <p:sp>
        <p:nvSpPr>
          <p:cNvPr id="11" name="!!GTK-ST">
            <a:extLst>
              <a:ext uri="{FF2B5EF4-FFF2-40B4-BE49-F238E27FC236}">
                <a16:creationId xmlns="" xmlns:a16="http://schemas.microsoft.com/office/drawing/2014/main" id="{2BE753B6-3363-D964-AB76-8B34EA5D7895}"/>
              </a:ext>
            </a:extLst>
          </p:cNvPr>
          <p:cNvSpPr txBox="1"/>
          <p:nvPr/>
        </p:nvSpPr>
        <p:spPr>
          <a:xfrm>
            <a:off x="27108588" y="3993868"/>
            <a:ext cx="58064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2000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urna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10" name="!!GTK">
            <a:extLst>
              <a:ext uri="{FF2B5EF4-FFF2-40B4-BE49-F238E27FC236}">
                <a16:creationId xmlns="" xmlns:a16="http://schemas.microsoft.com/office/drawing/2014/main" id="{F5E8EA6D-C136-4D0D-5215-C134BD0B8A83}"/>
              </a:ext>
            </a:extLst>
          </p:cNvPr>
          <p:cNvSpPr txBox="1"/>
          <p:nvPr/>
        </p:nvSpPr>
        <p:spPr>
          <a:xfrm>
            <a:off x="21507888" y="2077837"/>
            <a:ext cx="433163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GET TO </a:t>
            </a:r>
          </a:p>
          <a:p>
            <a:r>
              <a:rPr lang="en-US" sz="6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KNOW US!</a:t>
            </a:r>
            <a:endParaRPr lang="en-PH" sz="6000" dirty="0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3" name="!!AU">
            <a:extLst>
              <a:ext uri="{FF2B5EF4-FFF2-40B4-BE49-F238E27FC236}">
                <a16:creationId xmlns="" xmlns:a16="http://schemas.microsoft.com/office/drawing/2014/main" id="{E266B4A0-9D99-4325-32FF-405B087A401E}"/>
              </a:ext>
            </a:extLst>
          </p:cNvPr>
          <p:cNvSpPr/>
          <p:nvPr/>
        </p:nvSpPr>
        <p:spPr>
          <a:xfrm>
            <a:off x="3464379" y="-6657202"/>
            <a:ext cx="5263242" cy="1175659"/>
          </a:xfrm>
          <a:prstGeom prst="roundRect">
            <a:avLst>
              <a:gd name="adj" fmla="val 50000"/>
            </a:avLst>
          </a:prstGeom>
          <a:solidFill>
            <a:srgbClr val="E1753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latin typeface="Poppins Black" panose="00000A00000000000000" pitchFamily="2" charset="0"/>
                <a:cs typeface="Poppins Black" panose="00000A00000000000000" pitchFamily="2" charset="0"/>
              </a:rPr>
              <a:t>ABOUT US</a:t>
            </a:r>
            <a:endParaRPr lang="en-PH" sz="66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3" name="!!TO-SH">
            <a:extLst>
              <a:ext uri="{FF2B5EF4-FFF2-40B4-BE49-F238E27FC236}">
                <a16:creationId xmlns="" xmlns:a16="http://schemas.microsoft.com/office/drawing/2014/main" id="{A8F9EFCA-F9B0-D7A5-E63C-B92CCCC71222}"/>
              </a:ext>
            </a:extLst>
          </p:cNvPr>
          <p:cNvSpPr/>
          <p:nvPr/>
        </p:nvSpPr>
        <p:spPr>
          <a:xfrm flipV="1">
            <a:off x="1562100" y="-2050346"/>
            <a:ext cx="9067800" cy="130534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1753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wrap="square" rtlCol="0" anchor="ctr"/>
          <a:lstStyle/>
          <a:p>
            <a:pPr algn="ctr"/>
            <a:endParaRPr lang="en-PH" sz="44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4" name="!!TO-TXT">
            <a:extLst>
              <a:ext uri="{FF2B5EF4-FFF2-40B4-BE49-F238E27FC236}">
                <a16:creationId xmlns="" xmlns:a16="http://schemas.microsoft.com/office/drawing/2014/main" id="{705316D9-6B98-A159-500E-661B32936A5A}"/>
              </a:ext>
            </a:extLst>
          </p:cNvPr>
          <p:cNvSpPr txBox="1"/>
          <p:nvPr/>
        </p:nvSpPr>
        <p:spPr>
          <a:xfrm>
            <a:off x="2186839" y="-4354527"/>
            <a:ext cx="78502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TODAY’S OBJECTIVES</a:t>
            </a:r>
            <a:endParaRPr lang="en-PH" sz="54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15" name="!!OBJ-IC-1" descr="Books with solid fill">
            <a:extLst>
              <a:ext uri="{FF2B5EF4-FFF2-40B4-BE49-F238E27FC236}">
                <a16:creationId xmlns="" xmlns:a16="http://schemas.microsoft.com/office/drawing/2014/main" id="{6CC8F1E0-F4AE-4A70-D7C9-0B37898C82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68954" y="10848291"/>
            <a:ext cx="2574954" cy="2574954"/>
          </a:xfrm>
          <a:prstGeom prst="rect">
            <a:avLst/>
          </a:prstGeom>
        </p:spPr>
      </p:pic>
      <p:pic>
        <p:nvPicPr>
          <p:cNvPr id="16" name="!!OBJ-IC-2" descr="Brain in head with solid fill">
            <a:extLst>
              <a:ext uri="{FF2B5EF4-FFF2-40B4-BE49-F238E27FC236}">
                <a16:creationId xmlns="" xmlns:a16="http://schemas.microsoft.com/office/drawing/2014/main" id="{277248C8-5BF4-65C4-E5AB-0257F5772E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95456" y="16011375"/>
            <a:ext cx="2574954" cy="2574954"/>
          </a:xfrm>
          <a:prstGeom prst="rect">
            <a:avLst/>
          </a:prstGeom>
        </p:spPr>
      </p:pic>
      <p:pic>
        <p:nvPicPr>
          <p:cNvPr id="17" name="!!OBJ-IC-3" descr="Business Growth with solid fill">
            <a:extLst>
              <a:ext uri="{FF2B5EF4-FFF2-40B4-BE49-F238E27FC236}">
                <a16:creationId xmlns="" xmlns:a16="http://schemas.microsoft.com/office/drawing/2014/main" id="{551CD0FA-48F8-7F7F-4C27-6BEA35081FF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321957" y="19303085"/>
            <a:ext cx="2574954" cy="2574954"/>
          </a:xfrm>
          <a:prstGeom prst="rect">
            <a:avLst/>
          </a:prstGeom>
        </p:spPr>
      </p:pic>
      <p:sp>
        <p:nvSpPr>
          <p:cNvPr id="18" name="!!O-1">
            <a:extLst>
              <a:ext uri="{FF2B5EF4-FFF2-40B4-BE49-F238E27FC236}">
                <a16:creationId xmlns="" xmlns:a16="http://schemas.microsoft.com/office/drawing/2014/main" id="{30B67192-447A-FBAD-A45D-D2F97B4F5044}"/>
              </a:ext>
            </a:extLst>
          </p:cNvPr>
          <p:cNvSpPr txBox="1"/>
          <p:nvPr/>
        </p:nvSpPr>
        <p:spPr>
          <a:xfrm>
            <a:off x="377204" y="14009092"/>
            <a:ext cx="305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</a:t>
            </a:r>
            <a:endParaRPr lang="en-PH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9" name="!!O-2">
            <a:extLst>
              <a:ext uri="{FF2B5EF4-FFF2-40B4-BE49-F238E27FC236}">
                <a16:creationId xmlns="" xmlns:a16="http://schemas.microsoft.com/office/drawing/2014/main" id="{04AE7CD6-F4EA-BDDA-5E18-AD20766B0FB0}"/>
              </a:ext>
            </a:extLst>
          </p:cNvPr>
          <p:cNvSpPr txBox="1"/>
          <p:nvPr/>
        </p:nvSpPr>
        <p:spPr>
          <a:xfrm>
            <a:off x="4557733" y="22090718"/>
            <a:ext cx="305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</a:t>
            </a:r>
            <a:endParaRPr lang="en-PH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0" name="!!O-3">
            <a:extLst>
              <a:ext uri="{FF2B5EF4-FFF2-40B4-BE49-F238E27FC236}">
                <a16:creationId xmlns="" xmlns:a16="http://schemas.microsoft.com/office/drawing/2014/main" id="{7713A862-02BE-E648-781F-496C3427E841}"/>
              </a:ext>
            </a:extLst>
          </p:cNvPr>
          <p:cNvSpPr txBox="1"/>
          <p:nvPr/>
        </p:nvSpPr>
        <p:spPr>
          <a:xfrm>
            <a:off x="8732492" y="23716318"/>
            <a:ext cx="305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</a:t>
            </a:r>
            <a:endParaRPr lang="en-PH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1" name="Picture 2" descr="C:\Users\Asus\Pictures\Screenshots\Screenshot (260).png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colorTemperature colorTemp="88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981" t="49752" r="37394" b="11125"/>
          <a:stretch/>
        </p:blipFill>
        <p:spPr bwMode="auto">
          <a:xfrm>
            <a:off x="2841774" y="2857200"/>
            <a:ext cx="7464661" cy="3598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28688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4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L-T">
            <a:extLst>
              <a:ext uri="{FF2B5EF4-FFF2-40B4-BE49-F238E27FC236}">
                <a16:creationId xmlns="" xmlns:a16="http://schemas.microsoft.com/office/drawing/2014/main" id="{FEB62BE4-253B-744E-41A8-B06F228C8B9A}"/>
              </a:ext>
            </a:extLst>
          </p:cNvPr>
          <p:cNvSpPr txBox="1"/>
          <p:nvPr/>
        </p:nvSpPr>
        <p:spPr>
          <a:xfrm>
            <a:off x="1139046" y="359853"/>
            <a:ext cx="93336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dirty="0" smtClean="0">
                <a:latin typeface="Poppins Black" panose="00000A00000000000000" pitchFamily="2" charset="0"/>
                <a:cs typeface="Poppins Black" panose="00000A00000000000000" pitchFamily="2" charset="0"/>
              </a:rPr>
              <a:t>VISUALIZATION</a:t>
            </a:r>
            <a:endParaRPr lang="en-PH" sz="66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4" name="!!L-ST">
            <a:extLst>
              <a:ext uri="{FF2B5EF4-FFF2-40B4-BE49-F238E27FC236}">
                <a16:creationId xmlns="" xmlns:a16="http://schemas.microsoft.com/office/drawing/2014/main" id="{2D7F5E0F-410B-AEB1-4721-7595274A70CE}"/>
              </a:ext>
            </a:extLst>
          </p:cNvPr>
          <p:cNvSpPr txBox="1"/>
          <p:nvPr/>
        </p:nvSpPr>
        <p:spPr>
          <a:xfrm>
            <a:off x="1268954" y="2274838"/>
            <a:ext cx="362660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Atribut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Total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mempunyai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korelasi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yang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baik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atribut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attack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defense,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yaitu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: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Total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Attack : 0.74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Total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Defense : 0.61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Total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Sp.Def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: 0.72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Total </a:t>
            </a:r>
            <a:r>
              <a:rPr lang="en-US" b="1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Sp.Atk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 : 0.75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, yang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juga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merupakan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korelasi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tertinggi</a:t>
            </a:r>
            <a:endParaRPr lang="en-US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10946989" y="748099"/>
            <a:ext cx="637253" cy="5361802"/>
          </a:xfrm>
          <a:prstGeom prst="rect">
            <a:avLst/>
          </a:prstGeom>
          <a:solidFill>
            <a:srgbClr val="00707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9" name="!!AU-PIC" descr="Low angle view of a tall building&#10;&#10;Description automatically generated with low confidence">
            <a:extLst>
              <a:ext uri="{FF2B5EF4-FFF2-40B4-BE49-F238E27FC236}">
                <a16:creationId xmlns="" xmlns:a16="http://schemas.microsoft.com/office/drawing/2014/main" id="{C2724FAB-CFD6-1D89-3DBD-B2504EE582B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3238" y="2049554"/>
            <a:ext cx="2616245" cy="3934551"/>
          </a:xfrm>
          <a:prstGeom prst="rect">
            <a:avLst/>
          </a:prstGeom>
        </p:spPr>
      </p:pic>
      <p:sp>
        <p:nvSpPr>
          <p:cNvPr id="11" name="!!GTK-ST">
            <a:extLst>
              <a:ext uri="{FF2B5EF4-FFF2-40B4-BE49-F238E27FC236}">
                <a16:creationId xmlns="" xmlns:a16="http://schemas.microsoft.com/office/drawing/2014/main" id="{2BE753B6-3363-D964-AB76-8B34EA5D7895}"/>
              </a:ext>
            </a:extLst>
          </p:cNvPr>
          <p:cNvSpPr txBox="1"/>
          <p:nvPr/>
        </p:nvSpPr>
        <p:spPr>
          <a:xfrm>
            <a:off x="27108588" y="3993868"/>
            <a:ext cx="58064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2000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urna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10" name="!!GTK">
            <a:extLst>
              <a:ext uri="{FF2B5EF4-FFF2-40B4-BE49-F238E27FC236}">
                <a16:creationId xmlns="" xmlns:a16="http://schemas.microsoft.com/office/drawing/2014/main" id="{F5E8EA6D-C136-4D0D-5215-C134BD0B8A83}"/>
              </a:ext>
            </a:extLst>
          </p:cNvPr>
          <p:cNvSpPr txBox="1"/>
          <p:nvPr/>
        </p:nvSpPr>
        <p:spPr>
          <a:xfrm>
            <a:off x="21507888" y="2077837"/>
            <a:ext cx="433163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GET TO </a:t>
            </a:r>
          </a:p>
          <a:p>
            <a:r>
              <a:rPr lang="en-US" sz="6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KNOW US!</a:t>
            </a:r>
            <a:endParaRPr lang="en-PH" sz="6000" dirty="0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3" name="!!AU">
            <a:extLst>
              <a:ext uri="{FF2B5EF4-FFF2-40B4-BE49-F238E27FC236}">
                <a16:creationId xmlns="" xmlns:a16="http://schemas.microsoft.com/office/drawing/2014/main" id="{E266B4A0-9D99-4325-32FF-405B087A401E}"/>
              </a:ext>
            </a:extLst>
          </p:cNvPr>
          <p:cNvSpPr/>
          <p:nvPr/>
        </p:nvSpPr>
        <p:spPr>
          <a:xfrm>
            <a:off x="3464379" y="-6657202"/>
            <a:ext cx="5263242" cy="1175659"/>
          </a:xfrm>
          <a:prstGeom prst="roundRect">
            <a:avLst>
              <a:gd name="adj" fmla="val 50000"/>
            </a:avLst>
          </a:prstGeom>
          <a:solidFill>
            <a:srgbClr val="E1753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latin typeface="Poppins Black" panose="00000A00000000000000" pitchFamily="2" charset="0"/>
                <a:cs typeface="Poppins Black" panose="00000A00000000000000" pitchFamily="2" charset="0"/>
              </a:rPr>
              <a:t>ABOUT US</a:t>
            </a:r>
            <a:endParaRPr lang="en-PH" sz="66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3" name="!!TO-SH">
            <a:extLst>
              <a:ext uri="{FF2B5EF4-FFF2-40B4-BE49-F238E27FC236}">
                <a16:creationId xmlns="" xmlns:a16="http://schemas.microsoft.com/office/drawing/2014/main" id="{A8F9EFCA-F9B0-D7A5-E63C-B92CCCC71222}"/>
              </a:ext>
            </a:extLst>
          </p:cNvPr>
          <p:cNvSpPr/>
          <p:nvPr/>
        </p:nvSpPr>
        <p:spPr>
          <a:xfrm flipV="1">
            <a:off x="1562100" y="-2050346"/>
            <a:ext cx="9067800" cy="130534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1753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wrap="square" rtlCol="0" anchor="ctr"/>
          <a:lstStyle/>
          <a:p>
            <a:pPr algn="ctr"/>
            <a:endParaRPr lang="en-PH" sz="44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4" name="!!TO-TXT">
            <a:extLst>
              <a:ext uri="{FF2B5EF4-FFF2-40B4-BE49-F238E27FC236}">
                <a16:creationId xmlns="" xmlns:a16="http://schemas.microsoft.com/office/drawing/2014/main" id="{705316D9-6B98-A159-500E-661B32936A5A}"/>
              </a:ext>
            </a:extLst>
          </p:cNvPr>
          <p:cNvSpPr txBox="1"/>
          <p:nvPr/>
        </p:nvSpPr>
        <p:spPr>
          <a:xfrm>
            <a:off x="2186839" y="-4354527"/>
            <a:ext cx="78502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TODAY’S OBJECTIVES</a:t>
            </a:r>
            <a:endParaRPr lang="en-PH" sz="54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15" name="!!OBJ-IC-1" descr="Books with solid fill">
            <a:extLst>
              <a:ext uri="{FF2B5EF4-FFF2-40B4-BE49-F238E27FC236}">
                <a16:creationId xmlns="" xmlns:a16="http://schemas.microsoft.com/office/drawing/2014/main" id="{6CC8F1E0-F4AE-4A70-D7C9-0B37898C82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68954" y="10848291"/>
            <a:ext cx="2574954" cy="2574954"/>
          </a:xfrm>
          <a:prstGeom prst="rect">
            <a:avLst/>
          </a:prstGeom>
        </p:spPr>
      </p:pic>
      <p:pic>
        <p:nvPicPr>
          <p:cNvPr id="16" name="!!OBJ-IC-2" descr="Brain in head with solid fill">
            <a:extLst>
              <a:ext uri="{FF2B5EF4-FFF2-40B4-BE49-F238E27FC236}">
                <a16:creationId xmlns="" xmlns:a16="http://schemas.microsoft.com/office/drawing/2014/main" id="{277248C8-5BF4-65C4-E5AB-0257F5772E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95456" y="16011375"/>
            <a:ext cx="2574954" cy="2574954"/>
          </a:xfrm>
          <a:prstGeom prst="rect">
            <a:avLst/>
          </a:prstGeom>
        </p:spPr>
      </p:pic>
      <p:pic>
        <p:nvPicPr>
          <p:cNvPr id="17" name="!!OBJ-IC-3" descr="Business Growth with solid fill">
            <a:extLst>
              <a:ext uri="{FF2B5EF4-FFF2-40B4-BE49-F238E27FC236}">
                <a16:creationId xmlns="" xmlns:a16="http://schemas.microsoft.com/office/drawing/2014/main" id="{551CD0FA-48F8-7F7F-4C27-6BEA35081FF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321957" y="19303085"/>
            <a:ext cx="2574954" cy="2574954"/>
          </a:xfrm>
          <a:prstGeom prst="rect">
            <a:avLst/>
          </a:prstGeom>
        </p:spPr>
      </p:pic>
      <p:sp>
        <p:nvSpPr>
          <p:cNvPr id="18" name="!!O-1">
            <a:extLst>
              <a:ext uri="{FF2B5EF4-FFF2-40B4-BE49-F238E27FC236}">
                <a16:creationId xmlns="" xmlns:a16="http://schemas.microsoft.com/office/drawing/2014/main" id="{30B67192-447A-FBAD-A45D-D2F97B4F5044}"/>
              </a:ext>
            </a:extLst>
          </p:cNvPr>
          <p:cNvSpPr txBox="1"/>
          <p:nvPr/>
        </p:nvSpPr>
        <p:spPr>
          <a:xfrm>
            <a:off x="377204" y="14009092"/>
            <a:ext cx="305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</a:t>
            </a:r>
            <a:endParaRPr lang="en-PH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9" name="!!O-2">
            <a:extLst>
              <a:ext uri="{FF2B5EF4-FFF2-40B4-BE49-F238E27FC236}">
                <a16:creationId xmlns="" xmlns:a16="http://schemas.microsoft.com/office/drawing/2014/main" id="{04AE7CD6-F4EA-BDDA-5E18-AD20766B0FB0}"/>
              </a:ext>
            </a:extLst>
          </p:cNvPr>
          <p:cNvSpPr txBox="1"/>
          <p:nvPr/>
        </p:nvSpPr>
        <p:spPr>
          <a:xfrm>
            <a:off x="4557733" y="22090718"/>
            <a:ext cx="305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</a:t>
            </a:r>
            <a:endParaRPr lang="en-PH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0" name="!!O-3">
            <a:extLst>
              <a:ext uri="{FF2B5EF4-FFF2-40B4-BE49-F238E27FC236}">
                <a16:creationId xmlns="" xmlns:a16="http://schemas.microsoft.com/office/drawing/2014/main" id="{7713A862-02BE-E648-781F-496C3427E841}"/>
              </a:ext>
            </a:extLst>
          </p:cNvPr>
          <p:cNvSpPr txBox="1"/>
          <p:nvPr/>
        </p:nvSpPr>
        <p:spPr>
          <a:xfrm>
            <a:off x="8732492" y="23716318"/>
            <a:ext cx="305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</a:t>
            </a:r>
            <a:endParaRPr lang="en-PH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2" name="Picture 2" descr="C:\Users\Asus\Pictures\Screenshots\Screenshot (261).png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colorTemperature colorTemp="88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980" t="33482" r="48551" b="5803"/>
          <a:stretch/>
        </p:blipFill>
        <p:spPr bwMode="auto">
          <a:xfrm>
            <a:off x="5444197" y="1587890"/>
            <a:ext cx="4813496" cy="4766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238411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4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L-T">
            <a:extLst>
              <a:ext uri="{FF2B5EF4-FFF2-40B4-BE49-F238E27FC236}">
                <a16:creationId xmlns="" xmlns:a16="http://schemas.microsoft.com/office/drawing/2014/main" id="{FEB62BE4-253B-744E-41A8-B06F228C8B9A}"/>
              </a:ext>
            </a:extLst>
          </p:cNvPr>
          <p:cNvSpPr txBox="1"/>
          <p:nvPr/>
        </p:nvSpPr>
        <p:spPr>
          <a:xfrm>
            <a:off x="1139046" y="359853"/>
            <a:ext cx="93336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dirty="0" smtClean="0">
                <a:latin typeface="Poppins Black" panose="00000A00000000000000" pitchFamily="2" charset="0"/>
                <a:cs typeface="Poppins Black" panose="00000A00000000000000" pitchFamily="2" charset="0"/>
              </a:rPr>
              <a:t>VISUALIZATION</a:t>
            </a:r>
            <a:endParaRPr lang="en-PH" sz="66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4" name="!!L-ST">
            <a:extLst>
              <a:ext uri="{FF2B5EF4-FFF2-40B4-BE49-F238E27FC236}">
                <a16:creationId xmlns="" xmlns:a16="http://schemas.microsoft.com/office/drawing/2014/main" id="{2D7F5E0F-410B-AEB1-4721-7595274A70CE}"/>
              </a:ext>
            </a:extLst>
          </p:cNvPr>
          <p:cNvSpPr txBox="1"/>
          <p:nvPr/>
        </p:nvSpPr>
        <p:spPr>
          <a:xfrm>
            <a:off x="6961242" y="2551837"/>
            <a:ext cx="329644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Kolom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Legendary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mempunyai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ua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output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yaitu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True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False.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Jumlah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False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jauh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lebih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besar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yaitu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sebesar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735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daripada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nilai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True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yang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hanya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berjumlah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65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10946989" y="748099"/>
            <a:ext cx="637253" cy="5361802"/>
          </a:xfrm>
          <a:prstGeom prst="rect">
            <a:avLst/>
          </a:prstGeom>
          <a:solidFill>
            <a:srgbClr val="00707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9" name="!!AU-PIC" descr="Low angle view of a tall building&#10;&#10;Description automatically generated with low confidence">
            <a:extLst>
              <a:ext uri="{FF2B5EF4-FFF2-40B4-BE49-F238E27FC236}">
                <a16:creationId xmlns="" xmlns:a16="http://schemas.microsoft.com/office/drawing/2014/main" id="{C2724FAB-CFD6-1D89-3DBD-B2504EE582B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3238" y="2049554"/>
            <a:ext cx="2616245" cy="3934551"/>
          </a:xfrm>
          <a:prstGeom prst="rect">
            <a:avLst/>
          </a:prstGeom>
        </p:spPr>
      </p:pic>
      <p:sp>
        <p:nvSpPr>
          <p:cNvPr id="11" name="!!GTK-ST">
            <a:extLst>
              <a:ext uri="{FF2B5EF4-FFF2-40B4-BE49-F238E27FC236}">
                <a16:creationId xmlns="" xmlns:a16="http://schemas.microsoft.com/office/drawing/2014/main" id="{2BE753B6-3363-D964-AB76-8B34EA5D7895}"/>
              </a:ext>
            </a:extLst>
          </p:cNvPr>
          <p:cNvSpPr txBox="1"/>
          <p:nvPr/>
        </p:nvSpPr>
        <p:spPr>
          <a:xfrm>
            <a:off x="27108588" y="3993868"/>
            <a:ext cx="58064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2000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urna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10" name="!!GTK">
            <a:extLst>
              <a:ext uri="{FF2B5EF4-FFF2-40B4-BE49-F238E27FC236}">
                <a16:creationId xmlns="" xmlns:a16="http://schemas.microsoft.com/office/drawing/2014/main" id="{F5E8EA6D-C136-4D0D-5215-C134BD0B8A83}"/>
              </a:ext>
            </a:extLst>
          </p:cNvPr>
          <p:cNvSpPr txBox="1"/>
          <p:nvPr/>
        </p:nvSpPr>
        <p:spPr>
          <a:xfrm>
            <a:off x="21507888" y="2077837"/>
            <a:ext cx="433163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GET TO </a:t>
            </a:r>
          </a:p>
          <a:p>
            <a:r>
              <a:rPr lang="en-US" sz="6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KNOW US!</a:t>
            </a:r>
            <a:endParaRPr lang="en-PH" sz="6000" dirty="0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3" name="!!AU">
            <a:extLst>
              <a:ext uri="{FF2B5EF4-FFF2-40B4-BE49-F238E27FC236}">
                <a16:creationId xmlns="" xmlns:a16="http://schemas.microsoft.com/office/drawing/2014/main" id="{E266B4A0-9D99-4325-32FF-405B087A401E}"/>
              </a:ext>
            </a:extLst>
          </p:cNvPr>
          <p:cNvSpPr/>
          <p:nvPr/>
        </p:nvSpPr>
        <p:spPr>
          <a:xfrm>
            <a:off x="3464379" y="-6657202"/>
            <a:ext cx="5263242" cy="1175659"/>
          </a:xfrm>
          <a:prstGeom prst="roundRect">
            <a:avLst>
              <a:gd name="adj" fmla="val 50000"/>
            </a:avLst>
          </a:prstGeom>
          <a:solidFill>
            <a:srgbClr val="E1753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latin typeface="Poppins Black" panose="00000A00000000000000" pitchFamily="2" charset="0"/>
                <a:cs typeface="Poppins Black" panose="00000A00000000000000" pitchFamily="2" charset="0"/>
              </a:rPr>
              <a:t>ABOUT US</a:t>
            </a:r>
            <a:endParaRPr lang="en-PH" sz="66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3" name="!!TO-SH">
            <a:extLst>
              <a:ext uri="{FF2B5EF4-FFF2-40B4-BE49-F238E27FC236}">
                <a16:creationId xmlns="" xmlns:a16="http://schemas.microsoft.com/office/drawing/2014/main" id="{A8F9EFCA-F9B0-D7A5-E63C-B92CCCC71222}"/>
              </a:ext>
            </a:extLst>
          </p:cNvPr>
          <p:cNvSpPr/>
          <p:nvPr/>
        </p:nvSpPr>
        <p:spPr>
          <a:xfrm flipV="1">
            <a:off x="1562100" y="-2050346"/>
            <a:ext cx="9067800" cy="130534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1753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wrap="square" rtlCol="0" anchor="ctr"/>
          <a:lstStyle/>
          <a:p>
            <a:pPr algn="ctr"/>
            <a:endParaRPr lang="en-PH" sz="44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4" name="!!TO-TXT">
            <a:extLst>
              <a:ext uri="{FF2B5EF4-FFF2-40B4-BE49-F238E27FC236}">
                <a16:creationId xmlns="" xmlns:a16="http://schemas.microsoft.com/office/drawing/2014/main" id="{705316D9-6B98-A159-500E-661B32936A5A}"/>
              </a:ext>
            </a:extLst>
          </p:cNvPr>
          <p:cNvSpPr txBox="1"/>
          <p:nvPr/>
        </p:nvSpPr>
        <p:spPr>
          <a:xfrm>
            <a:off x="2186839" y="-4354527"/>
            <a:ext cx="78502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TODAY’S OBJECTIVES</a:t>
            </a:r>
            <a:endParaRPr lang="en-PH" sz="54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15" name="!!OBJ-IC-1" descr="Books with solid fill">
            <a:extLst>
              <a:ext uri="{FF2B5EF4-FFF2-40B4-BE49-F238E27FC236}">
                <a16:creationId xmlns="" xmlns:a16="http://schemas.microsoft.com/office/drawing/2014/main" id="{6CC8F1E0-F4AE-4A70-D7C9-0B37898C82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68954" y="10848291"/>
            <a:ext cx="2574954" cy="2574954"/>
          </a:xfrm>
          <a:prstGeom prst="rect">
            <a:avLst/>
          </a:prstGeom>
        </p:spPr>
      </p:pic>
      <p:pic>
        <p:nvPicPr>
          <p:cNvPr id="16" name="!!OBJ-IC-2" descr="Brain in head with solid fill">
            <a:extLst>
              <a:ext uri="{FF2B5EF4-FFF2-40B4-BE49-F238E27FC236}">
                <a16:creationId xmlns="" xmlns:a16="http://schemas.microsoft.com/office/drawing/2014/main" id="{277248C8-5BF4-65C4-E5AB-0257F5772E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95456" y="16011375"/>
            <a:ext cx="2574954" cy="2574954"/>
          </a:xfrm>
          <a:prstGeom prst="rect">
            <a:avLst/>
          </a:prstGeom>
        </p:spPr>
      </p:pic>
      <p:pic>
        <p:nvPicPr>
          <p:cNvPr id="17" name="!!OBJ-IC-3" descr="Business Growth with solid fill">
            <a:extLst>
              <a:ext uri="{FF2B5EF4-FFF2-40B4-BE49-F238E27FC236}">
                <a16:creationId xmlns="" xmlns:a16="http://schemas.microsoft.com/office/drawing/2014/main" id="{551CD0FA-48F8-7F7F-4C27-6BEA35081FF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321957" y="19303085"/>
            <a:ext cx="2574954" cy="2574954"/>
          </a:xfrm>
          <a:prstGeom prst="rect">
            <a:avLst/>
          </a:prstGeom>
        </p:spPr>
      </p:pic>
      <p:sp>
        <p:nvSpPr>
          <p:cNvPr id="18" name="!!O-1">
            <a:extLst>
              <a:ext uri="{FF2B5EF4-FFF2-40B4-BE49-F238E27FC236}">
                <a16:creationId xmlns="" xmlns:a16="http://schemas.microsoft.com/office/drawing/2014/main" id="{30B67192-447A-FBAD-A45D-D2F97B4F5044}"/>
              </a:ext>
            </a:extLst>
          </p:cNvPr>
          <p:cNvSpPr txBox="1"/>
          <p:nvPr/>
        </p:nvSpPr>
        <p:spPr>
          <a:xfrm>
            <a:off x="377204" y="14009092"/>
            <a:ext cx="305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</a:t>
            </a:r>
            <a:endParaRPr lang="en-PH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9" name="!!O-2">
            <a:extLst>
              <a:ext uri="{FF2B5EF4-FFF2-40B4-BE49-F238E27FC236}">
                <a16:creationId xmlns="" xmlns:a16="http://schemas.microsoft.com/office/drawing/2014/main" id="{04AE7CD6-F4EA-BDDA-5E18-AD20766B0FB0}"/>
              </a:ext>
            </a:extLst>
          </p:cNvPr>
          <p:cNvSpPr txBox="1"/>
          <p:nvPr/>
        </p:nvSpPr>
        <p:spPr>
          <a:xfrm>
            <a:off x="4557733" y="22090718"/>
            <a:ext cx="305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</a:t>
            </a:r>
            <a:endParaRPr lang="en-PH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0" name="!!O-3">
            <a:extLst>
              <a:ext uri="{FF2B5EF4-FFF2-40B4-BE49-F238E27FC236}">
                <a16:creationId xmlns="" xmlns:a16="http://schemas.microsoft.com/office/drawing/2014/main" id="{7713A862-02BE-E648-781F-496C3427E841}"/>
              </a:ext>
            </a:extLst>
          </p:cNvPr>
          <p:cNvSpPr txBox="1"/>
          <p:nvPr/>
        </p:nvSpPr>
        <p:spPr>
          <a:xfrm>
            <a:off x="8732492" y="23716318"/>
            <a:ext cx="305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</a:t>
            </a:r>
            <a:endParaRPr lang="en-PH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1" name="Picture 2" descr="C:\Users\Asus\Pictures\Screenshots\Screenshot (262).png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colorTemperature colorTemp="88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536" t="49005" r="53280" b="15723"/>
          <a:stretch/>
        </p:blipFill>
        <p:spPr bwMode="auto">
          <a:xfrm>
            <a:off x="1436238" y="2049554"/>
            <a:ext cx="4815339" cy="3163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927798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4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!!WKM-PIC" descr="A picture containing building, commercial building, sky, tower block&#10;&#10;Description automatically generated">
            <a:extLst>
              <a:ext uri="{FF2B5EF4-FFF2-40B4-BE49-F238E27FC236}">
                <a16:creationId xmlns="" xmlns:a16="http://schemas.microsoft.com/office/drawing/2014/main" id="{99E49AC5-DA22-BB03-7B34-F13FD1F5AD1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603" b="-139603"/>
          <a:stretch/>
        </p:blipFill>
        <p:spPr>
          <a:xfrm>
            <a:off x="15952" y="-14753781"/>
            <a:ext cx="4948902" cy="4948902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1" name="!!WKM-ST">
            <a:extLst>
              <a:ext uri="{FF2B5EF4-FFF2-40B4-BE49-F238E27FC236}">
                <a16:creationId xmlns="" xmlns:a16="http://schemas.microsoft.com/office/drawing/2014/main" id="{A01D5B5E-9F18-639D-BC4C-30E1BF3EA2EC}"/>
              </a:ext>
            </a:extLst>
          </p:cNvPr>
          <p:cNvSpPr txBox="1"/>
          <p:nvPr/>
        </p:nvSpPr>
        <p:spPr>
          <a:xfrm>
            <a:off x="6316553" y="-3680201"/>
            <a:ext cx="54483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urna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9" name="!!WKM-TT">
            <a:extLst>
              <a:ext uri="{FF2B5EF4-FFF2-40B4-BE49-F238E27FC236}">
                <a16:creationId xmlns="" xmlns:a16="http://schemas.microsoft.com/office/drawing/2014/main" id="{0B1832CC-3C7F-B22C-EEB7-EB72B190D390}"/>
              </a:ext>
            </a:extLst>
          </p:cNvPr>
          <p:cNvSpPr txBox="1"/>
          <p:nvPr/>
        </p:nvSpPr>
        <p:spPr>
          <a:xfrm>
            <a:off x="6465004" y="-7646334"/>
            <a:ext cx="529984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atin typeface="Poppins Black" panose="00000A00000000000000" pitchFamily="2" charset="0"/>
                <a:cs typeface="Poppins Black" panose="00000A00000000000000" pitchFamily="2" charset="0"/>
              </a:rPr>
              <a:t>INSERT YOUR</a:t>
            </a:r>
          </a:p>
          <a:p>
            <a:r>
              <a:rPr lang="en-US" sz="6000" dirty="0">
                <a:latin typeface="Poppins Black" panose="00000A00000000000000" pitchFamily="2" charset="0"/>
                <a:cs typeface="Poppins Black" panose="00000A00000000000000" pitchFamily="2" charset="0"/>
              </a:rPr>
              <a:t>TITLE HERE</a:t>
            </a:r>
            <a:endParaRPr lang="en-PH" sz="60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4" name="!!ITT">
            <a:extLst>
              <a:ext uri="{FF2B5EF4-FFF2-40B4-BE49-F238E27FC236}">
                <a16:creationId xmlns="" xmlns:a16="http://schemas.microsoft.com/office/drawing/2014/main" id="{36A6E992-C56A-2522-D3B6-F2F5406DF39E}"/>
              </a:ext>
            </a:extLst>
          </p:cNvPr>
          <p:cNvSpPr txBox="1"/>
          <p:nvPr/>
        </p:nvSpPr>
        <p:spPr>
          <a:xfrm>
            <a:off x="680102" y="667423"/>
            <a:ext cx="1083181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 smtClean="0">
                <a:latin typeface="Poppins Black" panose="00000A00000000000000" pitchFamily="2" charset="0"/>
                <a:cs typeface="Poppins Black" panose="00000A00000000000000" pitchFamily="2" charset="0"/>
              </a:rPr>
              <a:t>CLASSIFICATION ANALYSIS</a:t>
            </a:r>
            <a:endParaRPr lang="en-US" sz="60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4" name="!!IT-TXT">
            <a:extLst>
              <a:ext uri="{FF2B5EF4-FFF2-40B4-BE49-F238E27FC236}">
                <a16:creationId xmlns="" xmlns:a16="http://schemas.microsoft.com/office/drawing/2014/main" id="{EDC02F87-51A7-0953-ADAE-675C394F04BB}"/>
              </a:ext>
            </a:extLst>
          </p:cNvPr>
          <p:cNvSpPr txBox="1"/>
          <p:nvPr/>
        </p:nvSpPr>
        <p:spPr>
          <a:xfrm>
            <a:off x="6389613" y="3066540"/>
            <a:ext cx="51561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Sebelum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memproses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data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menggunakan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algoritma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KNN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perlu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dilakukan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normalisasi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 data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yaitu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menyamakan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skala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atribut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data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dalam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suatu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range.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Gambar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disamping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merupakan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hasil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normalisasi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dari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Min Max Normalization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!!WIB-S1">
            <a:extLst>
              <a:ext uri="{FF2B5EF4-FFF2-40B4-BE49-F238E27FC236}">
                <a16:creationId xmlns="" xmlns:a16="http://schemas.microsoft.com/office/drawing/2014/main" id="{C28F1FBB-0364-EA3F-599D-E1C28114DE34}"/>
              </a:ext>
            </a:extLst>
          </p:cNvPr>
          <p:cNvSpPr/>
          <p:nvPr/>
        </p:nvSpPr>
        <p:spPr>
          <a:xfrm>
            <a:off x="1296559" y="8828534"/>
            <a:ext cx="3940513" cy="3940513"/>
          </a:xfrm>
          <a:prstGeom prst="rect">
            <a:avLst/>
          </a:prstGeom>
          <a:solidFill>
            <a:srgbClr val="D5CAAE"/>
          </a:solidFill>
          <a:ln w="38100">
            <a:solidFill>
              <a:srgbClr val="3D29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6" name="!!WIB-S2">
            <a:extLst>
              <a:ext uri="{FF2B5EF4-FFF2-40B4-BE49-F238E27FC236}">
                <a16:creationId xmlns="" xmlns:a16="http://schemas.microsoft.com/office/drawing/2014/main" id="{FE6EA249-900B-FBD0-3000-78F8D9F4E17C}"/>
              </a:ext>
            </a:extLst>
          </p:cNvPr>
          <p:cNvSpPr/>
          <p:nvPr/>
        </p:nvSpPr>
        <p:spPr>
          <a:xfrm>
            <a:off x="7520331" y="15209305"/>
            <a:ext cx="3940513" cy="3940513"/>
          </a:xfrm>
          <a:prstGeom prst="rect">
            <a:avLst/>
          </a:prstGeom>
          <a:solidFill>
            <a:srgbClr val="D5CAAE"/>
          </a:solidFill>
          <a:ln w="38100">
            <a:solidFill>
              <a:srgbClr val="3D29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7" name="!!WIB-OP1">
            <a:extLst>
              <a:ext uri="{FF2B5EF4-FFF2-40B4-BE49-F238E27FC236}">
                <a16:creationId xmlns="" xmlns:a16="http://schemas.microsoft.com/office/drawing/2014/main" id="{D7F8285E-1DF2-0384-7DA0-CEA1EC1254B3}"/>
              </a:ext>
            </a:extLst>
          </p:cNvPr>
          <p:cNvSpPr/>
          <p:nvPr/>
        </p:nvSpPr>
        <p:spPr>
          <a:xfrm>
            <a:off x="1693216" y="16442143"/>
            <a:ext cx="2412142" cy="737419"/>
          </a:xfrm>
          <a:prstGeom prst="roundRect">
            <a:avLst>
              <a:gd name="adj" fmla="val 50000"/>
            </a:avLst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Poppins Black" panose="00000A00000000000000" pitchFamily="2" charset="0"/>
                <a:cs typeface="Poppins Black" panose="00000A00000000000000" pitchFamily="2" charset="0"/>
              </a:rPr>
              <a:t>OPTION 1</a:t>
            </a:r>
            <a:endParaRPr lang="en-PH" sz="24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8" name="!!WIB-OP2">
            <a:extLst>
              <a:ext uri="{FF2B5EF4-FFF2-40B4-BE49-F238E27FC236}">
                <a16:creationId xmlns="" xmlns:a16="http://schemas.microsoft.com/office/drawing/2014/main" id="{D958A2C4-8FF2-F47E-3743-E0EB933E1AFC}"/>
              </a:ext>
            </a:extLst>
          </p:cNvPr>
          <p:cNvSpPr/>
          <p:nvPr/>
        </p:nvSpPr>
        <p:spPr>
          <a:xfrm>
            <a:off x="8284516" y="23038506"/>
            <a:ext cx="2412142" cy="737419"/>
          </a:xfrm>
          <a:prstGeom prst="roundRect">
            <a:avLst>
              <a:gd name="adj" fmla="val 50000"/>
            </a:avLst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Poppins Black" panose="00000A00000000000000" pitchFamily="2" charset="0"/>
                <a:cs typeface="Poppins Black" panose="00000A00000000000000" pitchFamily="2" charset="0"/>
              </a:rPr>
              <a:t>OPTION 2</a:t>
            </a:r>
            <a:endParaRPr lang="en-PH" sz="24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6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646194" y="1775419"/>
            <a:ext cx="10899612" cy="391886"/>
          </a:xfrm>
          <a:prstGeom prst="rect">
            <a:avLst/>
          </a:prstGeom>
          <a:solidFill>
            <a:srgbClr val="00707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" name="!!WKM">
            <a:extLst>
              <a:ext uri="{FF2B5EF4-FFF2-40B4-BE49-F238E27FC236}">
                <a16:creationId xmlns="" xmlns:a16="http://schemas.microsoft.com/office/drawing/2014/main" id="{622B74B3-59E8-AE8B-5BFB-6A7DFFC3FCD1}"/>
              </a:ext>
            </a:extLst>
          </p:cNvPr>
          <p:cNvSpPr txBox="1"/>
          <p:nvPr/>
        </p:nvSpPr>
        <p:spPr>
          <a:xfrm>
            <a:off x="1296559" y="-20625422"/>
            <a:ext cx="95013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WANT TO KNOW MORE?</a:t>
            </a:r>
            <a:endParaRPr lang="en-PH" sz="60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9" name="!!WIB">
            <a:extLst>
              <a:ext uri="{FF2B5EF4-FFF2-40B4-BE49-F238E27FC236}">
                <a16:creationId xmlns="" xmlns:a16="http://schemas.microsoft.com/office/drawing/2014/main" id="{210CC21B-75CF-DFE0-3631-1EA7A7C92167}"/>
              </a:ext>
            </a:extLst>
          </p:cNvPr>
          <p:cNvSpPr/>
          <p:nvPr/>
        </p:nvSpPr>
        <p:spPr>
          <a:xfrm>
            <a:off x="-19507200" y="0"/>
            <a:ext cx="12192000" cy="1283109"/>
          </a:xfrm>
          <a:prstGeom prst="rect">
            <a:avLst/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WHICH IS BETTER?</a:t>
            </a:r>
            <a:endParaRPr lang="en-PH" sz="66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20" name="Picture 4" descr="C:\Users\Asus\Pictures\Screenshots\Screenshot (265)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3" t="36061" r="46542" b="22470"/>
          <a:stretch/>
        </p:blipFill>
        <p:spPr bwMode="auto">
          <a:xfrm>
            <a:off x="688556" y="2531967"/>
            <a:ext cx="5341221" cy="3362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94616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4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!!WKM-PIC" descr="A picture containing building, commercial building, sky, tower block&#10;&#10;Description automatically generated">
            <a:extLst>
              <a:ext uri="{FF2B5EF4-FFF2-40B4-BE49-F238E27FC236}">
                <a16:creationId xmlns="" xmlns:a16="http://schemas.microsoft.com/office/drawing/2014/main" id="{99E49AC5-DA22-BB03-7B34-F13FD1F5AD1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603" b="-139603"/>
          <a:stretch/>
        </p:blipFill>
        <p:spPr>
          <a:xfrm>
            <a:off x="15952" y="-14753781"/>
            <a:ext cx="4948902" cy="4948902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1" name="!!WKM-ST">
            <a:extLst>
              <a:ext uri="{FF2B5EF4-FFF2-40B4-BE49-F238E27FC236}">
                <a16:creationId xmlns="" xmlns:a16="http://schemas.microsoft.com/office/drawing/2014/main" id="{A01D5B5E-9F18-639D-BC4C-30E1BF3EA2EC}"/>
              </a:ext>
            </a:extLst>
          </p:cNvPr>
          <p:cNvSpPr txBox="1"/>
          <p:nvPr/>
        </p:nvSpPr>
        <p:spPr>
          <a:xfrm>
            <a:off x="6316553" y="-3680201"/>
            <a:ext cx="54483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urna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9" name="!!WKM-TT">
            <a:extLst>
              <a:ext uri="{FF2B5EF4-FFF2-40B4-BE49-F238E27FC236}">
                <a16:creationId xmlns="" xmlns:a16="http://schemas.microsoft.com/office/drawing/2014/main" id="{0B1832CC-3C7F-B22C-EEB7-EB72B190D390}"/>
              </a:ext>
            </a:extLst>
          </p:cNvPr>
          <p:cNvSpPr txBox="1"/>
          <p:nvPr/>
        </p:nvSpPr>
        <p:spPr>
          <a:xfrm>
            <a:off x="6465004" y="-7646334"/>
            <a:ext cx="529984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atin typeface="Poppins Black" panose="00000A00000000000000" pitchFamily="2" charset="0"/>
                <a:cs typeface="Poppins Black" panose="00000A00000000000000" pitchFamily="2" charset="0"/>
              </a:rPr>
              <a:t>INSERT YOUR</a:t>
            </a:r>
          </a:p>
          <a:p>
            <a:r>
              <a:rPr lang="en-US" sz="6000" dirty="0">
                <a:latin typeface="Poppins Black" panose="00000A00000000000000" pitchFamily="2" charset="0"/>
                <a:cs typeface="Poppins Black" panose="00000A00000000000000" pitchFamily="2" charset="0"/>
              </a:rPr>
              <a:t>TITLE HERE</a:t>
            </a:r>
            <a:endParaRPr lang="en-PH" sz="60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4" name="!!IT-TXT">
            <a:extLst>
              <a:ext uri="{FF2B5EF4-FFF2-40B4-BE49-F238E27FC236}">
                <a16:creationId xmlns="" xmlns:a16="http://schemas.microsoft.com/office/drawing/2014/main" id="{EDC02F87-51A7-0953-ADAE-675C394F04BB}"/>
              </a:ext>
            </a:extLst>
          </p:cNvPr>
          <p:cNvSpPr txBox="1"/>
          <p:nvPr/>
        </p:nvSpPr>
        <p:spPr>
          <a:xfrm>
            <a:off x="7638757" y="2907393"/>
            <a:ext cx="39070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Setelah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membagi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data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menjadi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data training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data testing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pada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model KNN,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dapat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diketahui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score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dari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data training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yaitu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99,861 %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nilai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k=1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score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data testing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yaitu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95%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nilai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k=1, k=2, </a:t>
            </a:r>
            <a:r>
              <a:rPr lang="en-US" b="1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 k=3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!!WIB-S1">
            <a:extLst>
              <a:ext uri="{FF2B5EF4-FFF2-40B4-BE49-F238E27FC236}">
                <a16:creationId xmlns="" xmlns:a16="http://schemas.microsoft.com/office/drawing/2014/main" id="{C28F1FBB-0364-EA3F-599D-E1C28114DE34}"/>
              </a:ext>
            </a:extLst>
          </p:cNvPr>
          <p:cNvSpPr/>
          <p:nvPr/>
        </p:nvSpPr>
        <p:spPr>
          <a:xfrm>
            <a:off x="1296559" y="8828534"/>
            <a:ext cx="3940513" cy="3940513"/>
          </a:xfrm>
          <a:prstGeom prst="rect">
            <a:avLst/>
          </a:prstGeom>
          <a:solidFill>
            <a:srgbClr val="D5CAAE"/>
          </a:solidFill>
          <a:ln w="38100">
            <a:solidFill>
              <a:srgbClr val="3D29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6" name="!!WIB-S2">
            <a:extLst>
              <a:ext uri="{FF2B5EF4-FFF2-40B4-BE49-F238E27FC236}">
                <a16:creationId xmlns="" xmlns:a16="http://schemas.microsoft.com/office/drawing/2014/main" id="{FE6EA249-900B-FBD0-3000-78F8D9F4E17C}"/>
              </a:ext>
            </a:extLst>
          </p:cNvPr>
          <p:cNvSpPr/>
          <p:nvPr/>
        </p:nvSpPr>
        <p:spPr>
          <a:xfrm>
            <a:off x="7520331" y="15209305"/>
            <a:ext cx="3940513" cy="3940513"/>
          </a:xfrm>
          <a:prstGeom prst="rect">
            <a:avLst/>
          </a:prstGeom>
          <a:solidFill>
            <a:srgbClr val="D5CAAE"/>
          </a:solidFill>
          <a:ln w="38100">
            <a:solidFill>
              <a:srgbClr val="3D29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7" name="!!WIB-OP1">
            <a:extLst>
              <a:ext uri="{FF2B5EF4-FFF2-40B4-BE49-F238E27FC236}">
                <a16:creationId xmlns="" xmlns:a16="http://schemas.microsoft.com/office/drawing/2014/main" id="{D7F8285E-1DF2-0384-7DA0-CEA1EC1254B3}"/>
              </a:ext>
            </a:extLst>
          </p:cNvPr>
          <p:cNvSpPr/>
          <p:nvPr/>
        </p:nvSpPr>
        <p:spPr>
          <a:xfrm>
            <a:off x="1693216" y="16442143"/>
            <a:ext cx="2412142" cy="737419"/>
          </a:xfrm>
          <a:prstGeom prst="roundRect">
            <a:avLst>
              <a:gd name="adj" fmla="val 50000"/>
            </a:avLst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Poppins Black" panose="00000A00000000000000" pitchFamily="2" charset="0"/>
                <a:cs typeface="Poppins Black" panose="00000A00000000000000" pitchFamily="2" charset="0"/>
              </a:rPr>
              <a:t>OPTION 1</a:t>
            </a:r>
            <a:endParaRPr lang="en-PH" sz="24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8" name="!!WIB-OP2">
            <a:extLst>
              <a:ext uri="{FF2B5EF4-FFF2-40B4-BE49-F238E27FC236}">
                <a16:creationId xmlns="" xmlns:a16="http://schemas.microsoft.com/office/drawing/2014/main" id="{D958A2C4-8FF2-F47E-3743-E0EB933E1AFC}"/>
              </a:ext>
            </a:extLst>
          </p:cNvPr>
          <p:cNvSpPr/>
          <p:nvPr/>
        </p:nvSpPr>
        <p:spPr>
          <a:xfrm>
            <a:off x="8284516" y="23038506"/>
            <a:ext cx="2412142" cy="737419"/>
          </a:xfrm>
          <a:prstGeom prst="roundRect">
            <a:avLst>
              <a:gd name="adj" fmla="val 50000"/>
            </a:avLst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Poppins Black" panose="00000A00000000000000" pitchFamily="2" charset="0"/>
                <a:cs typeface="Poppins Black" panose="00000A00000000000000" pitchFamily="2" charset="0"/>
              </a:rPr>
              <a:t>OPTION 2</a:t>
            </a:r>
            <a:endParaRPr lang="en-PH" sz="24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6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646194" y="1775419"/>
            <a:ext cx="10899612" cy="391886"/>
          </a:xfrm>
          <a:prstGeom prst="rect">
            <a:avLst/>
          </a:prstGeom>
          <a:solidFill>
            <a:srgbClr val="00707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" name="!!WKM">
            <a:extLst>
              <a:ext uri="{FF2B5EF4-FFF2-40B4-BE49-F238E27FC236}">
                <a16:creationId xmlns="" xmlns:a16="http://schemas.microsoft.com/office/drawing/2014/main" id="{622B74B3-59E8-AE8B-5BFB-6A7DFFC3FCD1}"/>
              </a:ext>
            </a:extLst>
          </p:cNvPr>
          <p:cNvSpPr txBox="1"/>
          <p:nvPr/>
        </p:nvSpPr>
        <p:spPr>
          <a:xfrm>
            <a:off x="1296559" y="-20625422"/>
            <a:ext cx="95013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WANT TO KNOW MORE?</a:t>
            </a:r>
            <a:endParaRPr lang="en-PH" sz="60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9" name="!!WIB">
            <a:extLst>
              <a:ext uri="{FF2B5EF4-FFF2-40B4-BE49-F238E27FC236}">
                <a16:creationId xmlns="" xmlns:a16="http://schemas.microsoft.com/office/drawing/2014/main" id="{210CC21B-75CF-DFE0-3631-1EA7A7C92167}"/>
              </a:ext>
            </a:extLst>
          </p:cNvPr>
          <p:cNvSpPr/>
          <p:nvPr/>
        </p:nvSpPr>
        <p:spPr>
          <a:xfrm>
            <a:off x="-19507200" y="0"/>
            <a:ext cx="12192000" cy="1283109"/>
          </a:xfrm>
          <a:prstGeom prst="rect">
            <a:avLst/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WHICH IS BETTER?</a:t>
            </a:r>
            <a:endParaRPr lang="en-PH" sz="66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21" name="Picture 2" descr="C:\Users\Asus\Pictures\Screenshots\Screenshot (267)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35" t="50000" r="33379" b="8601"/>
          <a:stretch/>
        </p:blipFill>
        <p:spPr bwMode="auto">
          <a:xfrm>
            <a:off x="646194" y="2498939"/>
            <a:ext cx="6725277" cy="3125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!!ITT">
            <a:extLst>
              <a:ext uri="{FF2B5EF4-FFF2-40B4-BE49-F238E27FC236}">
                <a16:creationId xmlns="" xmlns:a16="http://schemas.microsoft.com/office/drawing/2014/main" id="{36A6E992-C56A-2522-D3B6-F2F5406DF39E}"/>
              </a:ext>
            </a:extLst>
          </p:cNvPr>
          <p:cNvSpPr txBox="1"/>
          <p:nvPr/>
        </p:nvSpPr>
        <p:spPr>
          <a:xfrm>
            <a:off x="680102" y="667423"/>
            <a:ext cx="1083181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 smtClean="0">
                <a:latin typeface="Poppins Black" panose="00000A00000000000000" pitchFamily="2" charset="0"/>
                <a:cs typeface="Poppins Black" panose="00000A00000000000000" pitchFamily="2" charset="0"/>
              </a:rPr>
              <a:t>CLASSIFICATION ANALYSIS</a:t>
            </a:r>
            <a:endParaRPr lang="en-US" sz="60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622572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4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!!WKM-PIC" descr="A picture containing building, commercial building, sky, tower block&#10;&#10;Description automatically generated">
            <a:extLst>
              <a:ext uri="{FF2B5EF4-FFF2-40B4-BE49-F238E27FC236}">
                <a16:creationId xmlns="" xmlns:a16="http://schemas.microsoft.com/office/drawing/2014/main" id="{99E49AC5-DA22-BB03-7B34-F13FD1F5AD1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603" b="-139603"/>
          <a:stretch/>
        </p:blipFill>
        <p:spPr>
          <a:xfrm>
            <a:off x="15952" y="-14753781"/>
            <a:ext cx="4948902" cy="4948902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1" name="!!WKM-ST">
            <a:extLst>
              <a:ext uri="{FF2B5EF4-FFF2-40B4-BE49-F238E27FC236}">
                <a16:creationId xmlns="" xmlns:a16="http://schemas.microsoft.com/office/drawing/2014/main" id="{A01D5B5E-9F18-639D-BC4C-30E1BF3EA2EC}"/>
              </a:ext>
            </a:extLst>
          </p:cNvPr>
          <p:cNvSpPr txBox="1"/>
          <p:nvPr/>
        </p:nvSpPr>
        <p:spPr>
          <a:xfrm>
            <a:off x="6316553" y="-3680201"/>
            <a:ext cx="54483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urna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9" name="!!WKM-TT">
            <a:extLst>
              <a:ext uri="{FF2B5EF4-FFF2-40B4-BE49-F238E27FC236}">
                <a16:creationId xmlns="" xmlns:a16="http://schemas.microsoft.com/office/drawing/2014/main" id="{0B1832CC-3C7F-B22C-EEB7-EB72B190D390}"/>
              </a:ext>
            </a:extLst>
          </p:cNvPr>
          <p:cNvSpPr txBox="1"/>
          <p:nvPr/>
        </p:nvSpPr>
        <p:spPr>
          <a:xfrm>
            <a:off x="6465004" y="-7646334"/>
            <a:ext cx="529984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atin typeface="Poppins Black" panose="00000A00000000000000" pitchFamily="2" charset="0"/>
                <a:cs typeface="Poppins Black" panose="00000A00000000000000" pitchFamily="2" charset="0"/>
              </a:rPr>
              <a:t>INSERT YOUR</a:t>
            </a:r>
          </a:p>
          <a:p>
            <a:r>
              <a:rPr lang="en-US" sz="6000" dirty="0">
                <a:latin typeface="Poppins Black" panose="00000A00000000000000" pitchFamily="2" charset="0"/>
                <a:cs typeface="Poppins Black" panose="00000A00000000000000" pitchFamily="2" charset="0"/>
              </a:rPr>
              <a:t>TITLE HERE</a:t>
            </a:r>
            <a:endParaRPr lang="en-PH" sz="60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4" name="!!IT-TXT">
            <a:extLst>
              <a:ext uri="{FF2B5EF4-FFF2-40B4-BE49-F238E27FC236}">
                <a16:creationId xmlns="" xmlns:a16="http://schemas.microsoft.com/office/drawing/2014/main" id="{EDC02F87-51A7-0953-ADAE-675C394F04BB}"/>
              </a:ext>
            </a:extLst>
          </p:cNvPr>
          <p:cNvSpPr txBox="1"/>
          <p:nvPr/>
        </p:nvSpPr>
        <p:spPr>
          <a:xfrm>
            <a:off x="7087178" y="3364439"/>
            <a:ext cx="39070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Gambar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di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samping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merupakan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visualisasi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variasi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 score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dari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nilai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k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pada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data training 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(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grafik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warna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oranye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)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data testing 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(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grafik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warna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biru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). 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!!WIB-S1">
            <a:extLst>
              <a:ext uri="{FF2B5EF4-FFF2-40B4-BE49-F238E27FC236}">
                <a16:creationId xmlns="" xmlns:a16="http://schemas.microsoft.com/office/drawing/2014/main" id="{C28F1FBB-0364-EA3F-599D-E1C28114DE34}"/>
              </a:ext>
            </a:extLst>
          </p:cNvPr>
          <p:cNvSpPr/>
          <p:nvPr/>
        </p:nvSpPr>
        <p:spPr>
          <a:xfrm>
            <a:off x="1296559" y="8828534"/>
            <a:ext cx="3940513" cy="3940513"/>
          </a:xfrm>
          <a:prstGeom prst="rect">
            <a:avLst/>
          </a:prstGeom>
          <a:solidFill>
            <a:srgbClr val="D5CAAE"/>
          </a:solidFill>
          <a:ln w="38100">
            <a:solidFill>
              <a:srgbClr val="3D29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6" name="!!WIB-S2">
            <a:extLst>
              <a:ext uri="{FF2B5EF4-FFF2-40B4-BE49-F238E27FC236}">
                <a16:creationId xmlns="" xmlns:a16="http://schemas.microsoft.com/office/drawing/2014/main" id="{FE6EA249-900B-FBD0-3000-78F8D9F4E17C}"/>
              </a:ext>
            </a:extLst>
          </p:cNvPr>
          <p:cNvSpPr/>
          <p:nvPr/>
        </p:nvSpPr>
        <p:spPr>
          <a:xfrm>
            <a:off x="7520331" y="15209305"/>
            <a:ext cx="3940513" cy="3940513"/>
          </a:xfrm>
          <a:prstGeom prst="rect">
            <a:avLst/>
          </a:prstGeom>
          <a:solidFill>
            <a:srgbClr val="D5CAAE"/>
          </a:solidFill>
          <a:ln w="38100">
            <a:solidFill>
              <a:srgbClr val="3D29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7" name="!!WIB-OP1">
            <a:extLst>
              <a:ext uri="{FF2B5EF4-FFF2-40B4-BE49-F238E27FC236}">
                <a16:creationId xmlns="" xmlns:a16="http://schemas.microsoft.com/office/drawing/2014/main" id="{D7F8285E-1DF2-0384-7DA0-CEA1EC1254B3}"/>
              </a:ext>
            </a:extLst>
          </p:cNvPr>
          <p:cNvSpPr/>
          <p:nvPr/>
        </p:nvSpPr>
        <p:spPr>
          <a:xfrm>
            <a:off x="1693216" y="16442143"/>
            <a:ext cx="2412142" cy="737419"/>
          </a:xfrm>
          <a:prstGeom prst="roundRect">
            <a:avLst>
              <a:gd name="adj" fmla="val 50000"/>
            </a:avLst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Poppins Black" panose="00000A00000000000000" pitchFamily="2" charset="0"/>
                <a:cs typeface="Poppins Black" panose="00000A00000000000000" pitchFamily="2" charset="0"/>
              </a:rPr>
              <a:t>OPTION 1</a:t>
            </a:r>
            <a:endParaRPr lang="en-PH" sz="24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8" name="!!WIB-OP2">
            <a:extLst>
              <a:ext uri="{FF2B5EF4-FFF2-40B4-BE49-F238E27FC236}">
                <a16:creationId xmlns="" xmlns:a16="http://schemas.microsoft.com/office/drawing/2014/main" id="{D958A2C4-8FF2-F47E-3743-E0EB933E1AFC}"/>
              </a:ext>
            </a:extLst>
          </p:cNvPr>
          <p:cNvSpPr/>
          <p:nvPr/>
        </p:nvSpPr>
        <p:spPr>
          <a:xfrm>
            <a:off x="8284516" y="23038506"/>
            <a:ext cx="2412142" cy="737419"/>
          </a:xfrm>
          <a:prstGeom prst="roundRect">
            <a:avLst>
              <a:gd name="adj" fmla="val 50000"/>
            </a:avLst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Poppins Black" panose="00000A00000000000000" pitchFamily="2" charset="0"/>
                <a:cs typeface="Poppins Black" panose="00000A00000000000000" pitchFamily="2" charset="0"/>
              </a:rPr>
              <a:t>OPTION 2</a:t>
            </a:r>
            <a:endParaRPr lang="en-PH" sz="24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6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646194" y="1775419"/>
            <a:ext cx="10899612" cy="391886"/>
          </a:xfrm>
          <a:prstGeom prst="rect">
            <a:avLst/>
          </a:prstGeom>
          <a:solidFill>
            <a:srgbClr val="00707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" name="!!WKM">
            <a:extLst>
              <a:ext uri="{FF2B5EF4-FFF2-40B4-BE49-F238E27FC236}">
                <a16:creationId xmlns="" xmlns:a16="http://schemas.microsoft.com/office/drawing/2014/main" id="{622B74B3-59E8-AE8B-5BFB-6A7DFFC3FCD1}"/>
              </a:ext>
            </a:extLst>
          </p:cNvPr>
          <p:cNvSpPr txBox="1"/>
          <p:nvPr/>
        </p:nvSpPr>
        <p:spPr>
          <a:xfrm>
            <a:off x="1296559" y="-20625422"/>
            <a:ext cx="95013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WANT TO KNOW MORE?</a:t>
            </a:r>
            <a:endParaRPr lang="en-PH" sz="60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9" name="!!WIB">
            <a:extLst>
              <a:ext uri="{FF2B5EF4-FFF2-40B4-BE49-F238E27FC236}">
                <a16:creationId xmlns="" xmlns:a16="http://schemas.microsoft.com/office/drawing/2014/main" id="{210CC21B-75CF-DFE0-3631-1EA7A7C92167}"/>
              </a:ext>
            </a:extLst>
          </p:cNvPr>
          <p:cNvSpPr/>
          <p:nvPr/>
        </p:nvSpPr>
        <p:spPr>
          <a:xfrm>
            <a:off x="-19507200" y="0"/>
            <a:ext cx="12192000" cy="1283109"/>
          </a:xfrm>
          <a:prstGeom prst="rect">
            <a:avLst/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WHICH IS BETTER?</a:t>
            </a:r>
            <a:endParaRPr lang="en-PH" sz="66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20" name="Picture 2" descr="C:\Users\Asus\Pictures\Screenshots\Screenshot (268)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57" t="47569" r="53235" b="13650"/>
          <a:stretch/>
        </p:blipFill>
        <p:spPr bwMode="auto">
          <a:xfrm>
            <a:off x="913214" y="2445323"/>
            <a:ext cx="5182791" cy="3765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!!ITT">
            <a:extLst>
              <a:ext uri="{FF2B5EF4-FFF2-40B4-BE49-F238E27FC236}">
                <a16:creationId xmlns="" xmlns:a16="http://schemas.microsoft.com/office/drawing/2014/main" id="{36A6E992-C56A-2522-D3B6-F2F5406DF39E}"/>
              </a:ext>
            </a:extLst>
          </p:cNvPr>
          <p:cNvSpPr txBox="1"/>
          <p:nvPr/>
        </p:nvSpPr>
        <p:spPr>
          <a:xfrm>
            <a:off x="680102" y="667423"/>
            <a:ext cx="1083181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 smtClean="0">
                <a:latin typeface="Poppins Black" panose="00000A00000000000000" pitchFamily="2" charset="0"/>
                <a:cs typeface="Poppins Black" panose="00000A00000000000000" pitchFamily="2" charset="0"/>
              </a:rPr>
              <a:t>CLASSIFICATION ANALYSIS</a:t>
            </a:r>
            <a:endParaRPr lang="en-US" sz="60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32421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4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!!ST">
            <a:extLst>
              <a:ext uri="{FF2B5EF4-FFF2-40B4-BE49-F238E27FC236}">
                <a16:creationId xmlns="" xmlns:a16="http://schemas.microsoft.com/office/drawing/2014/main" id="{6334DB63-0251-B253-4795-6EDEF36F7FCD}"/>
              </a:ext>
            </a:extLst>
          </p:cNvPr>
          <p:cNvSpPr txBox="1"/>
          <p:nvPr/>
        </p:nvSpPr>
        <p:spPr>
          <a:xfrm>
            <a:off x="17556126" y="3703667"/>
            <a:ext cx="64008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urna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13" name="!!L-T">
            <a:extLst>
              <a:ext uri="{FF2B5EF4-FFF2-40B4-BE49-F238E27FC236}">
                <a16:creationId xmlns="" xmlns:a16="http://schemas.microsoft.com/office/drawing/2014/main" id="{9BDD5A37-C146-4C00-34A0-F2BD14239F51}"/>
              </a:ext>
            </a:extLst>
          </p:cNvPr>
          <p:cNvSpPr txBox="1"/>
          <p:nvPr/>
        </p:nvSpPr>
        <p:spPr>
          <a:xfrm>
            <a:off x="-8934246" y="1305342"/>
            <a:ext cx="5809604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600" dirty="0">
                <a:latin typeface="Poppins Black" panose="00000A00000000000000" pitchFamily="2" charset="0"/>
                <a:cs typeface="Poppins Black" panose="00000A00000000000000" pitchFamily="2" charset="0"/>
              </a:rPr>
              <a:t>INSERT YOUR</a:t>
            </a:r>
          </a:p>
          <a:p>
            <a:pPr algn="r"/>
            <a:r>
              <a:rPr lang="en-US" sz="6600" dirty="0">
                <a:latin typeface="Poppins Black" panose="00000A00000000000000" pitchFamily="2" charset="0"/>
                <a:cs typeface="Poppins Black" panose="00000A00000000000000" pitchFamily="2" charset="0"/>
              </a:rPr>
              <a:t>TITLE HERE</a:t>
            </a:r>
            <a:endParaRPr lang="en-PH" sz="66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4" name="!!L-ST">
            <a:extLst>
              <a:ext uri="{FF2B5EF4-FFF2-40B4-BE49-F238E27FC236}">
                <a16:creationId xmlns="" xmlns:a16="http://schemas.microsoft.com/office/drawing/2014/main" id="{5230B7E9-61F1-58B9-4074-D27BF7F85D8A}"/>
              </a:ext>
            </a:extLst>
          </p:cNvPr>
          <p:cNvSpPr txBox="1"/>
          <p:nvPr/>
        </p:nvSpPr>
        <p:spPr>
          <a:xfrm>
            <a:off x="-18183377" y="3613666"/>
            <a:ext cx="52632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urna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pic>
        <p:nvPicPr>
          <p:cNvPr id="15" name="!!L-PIC" descr="A picture containing cloud, fog, outdoor, building&#10;&#10;Description automatically generated">
            <a:extLst>
              <a:ext uri="{FF2B5EF4-FFF2-40B4-BE49-F238E27FC236}">
                <a16:creationId xmlns="" xmlns:a16="http://schemas.microsoft.com/office/drawing/2014/main" id="{5515808E-FB24-7458-BB36-1943B65AE03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061" r="-182061"/>
          <a:stretch/>
        </p:blipFill>
        <p:spPr>
          <a:xfrm>
            <a:off x="-27718471" y="0"/>
            <a:ext cx="4572000" cy="6858000"/>
          </a:xfrm>
          <a:prstGeom prst="rect">
            <a:avLst/>
          </a:prstGeom>
        </p:spPr>
      </p:pic>
      <p:sp>
        <p:nvSpPr>
          <p:cNvPr id="6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639097" y="1169628"/>
            <a:ext cx="10913806" cy="5106574"/>
          </a:xfrm>
          <a:prstGeom prst="rect">
            <a:avLst/>
          </a:prstGeom>
          <a:solidFill>
            <a:srgbClr val="007074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1" name="!!GTK-ST">
            <a:extLst>
              <a:ext uri="{FF2B5EF4-FFF2-40B4-BE49-F238E27FC236}">
                <a16:creationId xmlns="" xmlns:a16="http://schemas.microsoft.com/office/drawing/2014/main" id="{2BE753B6-3363-D964-AB76-8B34EA5D7895}"/>
              </a:ext>
            </a:extLst>
          </p:cNvPr>
          <p:cNvSpPr txBox="1"/>
          <p:nvPr/>
        </p:nvSpPr>
        <p:spPr>
          <a:xfrm>
            <a:off x="4206240" y="2007501"/>
            <a:ext cx="685096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Hai</a:t>
            </a:r>
            <a:r>
              <a:rPr lang="en-US" sz="24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US" sz="2400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</a:t>
            </a:r>
            <a:r>
              <a:rPr lang="en-US" sz="2400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aya</a:t>
            </a:r>
            <a:r>
              <a:rPr lang="en-US" sz="24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Rina</a:t>
            </a:r>
            <a:r>
              <a:rPr lang="en-US" sz="24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algn="just"/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just"/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Saya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adalah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seorang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fresh graduate </a:t>
            </a:r>
            <a:r>
              <a:rPr lang="en-US" b="1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Sarjana</a:t>
            </a:r>
            <a:r>
              <a:rPr lang="en-US" b="1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Matematika</a:t>
            </a:r>
            <a:r>
              <a:rPr lang="en-US" b="1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Universitas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Sebelas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Maret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yang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sangat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tertarik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dalam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dunia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data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Saya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mempunyai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pribadi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yang </a:t>
            </a:r>
            <a:r>
              <a:rPr lang="en-US" b="1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berdedikasi</a:t>
            </a:r>
            <a:r>
              <a:rPr lang="en-US" b="1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tinggi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berkomitmen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penuh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di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setiap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aspek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dalam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hidup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saya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juga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konsisten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mencari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solusi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kreatif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di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setiap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tantangan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yang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saya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hadapi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</a:p>
          <a:p>
            <a:pPr algn="just"/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just"/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background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pendidikan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beberapa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pelatihan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yang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saya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ikuti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saya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memiliki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dasar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kemampuan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dalam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menganalisis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memvisualisasikan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data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menggunakan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Microsoft Excel, Python, SQL, </a:t>
            </a:r>
            <a:r>
              <a:rPr lang="en-US" b="1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US" b="1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Tableu</a:t>
            </a:r>
            <a:r>
              <a:rPr lang="en-US" b="1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  <a:endParaRPr lang="en-US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!!AU">
            <a:extLst>
              <a:ext uri="{FF2B5EF4-FFF2-40B4-BE49-F238E27FC236}">
                <a16:creationId xmlns="" xmlns:a16="http://schemas.microsoft.com/office/drawing/2014/main" id="{E266B4A0-9D99-4325-32FF-405B087A401E}"/>
              </a:ext>
            </a:extLst>
          </p:cNvPr>
          <p:cNvSpPr/>
          <p:nvPr/>
        </p:nvSpPr>
        <p:spPr>
          <a:xfrm>
            <a:off x="3464379" y="581798"/>
            <a:ext cx="5263242" cy="1175659"/>
          </a:xfrm>
          <a:prstGeom prst="roundRect">
            <a:avLst>
              <a:gd name="adj" fmla="val 50000"/>
            </a:avLst>
          </a:prstGeom>
          <a:solidFill>
            <a:srgbClr val="E1753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latin typeface="Poppins Black" panose="00000A00000000000000" pitchFamily="2" charset="0"/>
                <a:cs typeface="Poppins Black" panose="00000A00000000000000" pitchFamily="2" charset="0"/>
              </a:rPr>
              <a:t>ABOUT </a:t>
            </a:r>
            <a:r>
              <a:rPr lang="en-US" sz="6600" dirty="0" smtClean="0">
                <a:latin typeface="Poppins Black" panose="00000A00000000000000" pitchFamily="2" charset="0"/>
                <a:cs typeface="Poppins Black" panose="00000A00000000000000" pitchFamily="2" charset="0"/>
              </a:rPr>
              <a:t>ME</a:t>
            </a:r>
            <a:endParaRPr lang="en-PH" sz="66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2050" name="Picture 2" descr="D:\kuliyahhhh\Berkas Lowker\IMG20230901131308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47" t="12836" r="10715" b="12094"/>
          <a:stretch/>
        </p:blipFill>
        <p:spPr bwMode="auto">
          <a:xfrm>
            <a:off x="1181683" y="2077837"/>
            <a:ext cx="2672862" cy="3658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883255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4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!!WKM-PIC" descr="A picture containing building, commercial building, sky, tower block&#10;&#10;Description automatically generated">
            <a:extLst>
              <a:ext uri="{FF2B5EF4-FFF2-40B4-BE49-F238E27FC236}">
                <a16:creationId xmlns="" xmlns:a16="http://schemas.microsoft.com/office/drawing/2014/main" id="{99E49AC5-DA22-BB03-7B34-F13FD1F5AD1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603" b="-139603"/>
          <a:stretch/>
        </p:blipFill>
        <p:spPr>
          <a:xfrm>
            <a:off x="15952" y="-14753781"/>
            <a:ext cx="4948902" cy="4948902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1" name="!!WKM-ST">
            <a:extLst>
              <a:ext uri="{FF2B5EF4-FFF2-40B4-BE49-F238E27FC236}">
                <a16:creationId xmlns="" xmlns:a16="http://schemas.microsoft.com/office/drawing/2014/main" id="{A01D5B5E-9F18-639D-BC4C-30E1BF3EA2EC}"/>
              </a:ext>
            </a:extLst>
          </p:cNvPr>
          <p:cNvSpPr txBox="1"/>
          <p:nvPr/>
        </p:nvSpPr>
        <p:spPr>
          <a:xfrm>
            <a:off x="6316553" y="-3680201"/>
            <a:ext cx="54483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urna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9" name="!!WKM-TT">
            <a:extLst>
              <a:ext uri="{FF2B5EF4-FFF2-40B4-BE49-F238E27FC236}">
                <a16:creationId xmlns="" xmlns:a16="http://schemas.microsoft.com/office/drawing/2014/main" id="{0B1832CC-3C7F-B22C-EEB7-EB72B190D390}"/>
              </a:ext>
            </a:extLst>
          </p:cNvPr>
          <p:cNvSpPr txBox="1"/>
          <p:nvPr/>
        </p:nvSpPr>
        <p:spPr>
          <a:xfrm>
            <a:off x="6465004" y="-7646334"/>
            <a:ext cx="529984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atin typeface="Poppins Black" panose="00000A00000000000000" pitchFamily="2" charset="0"/>
                <a:cs typeface="Poppins Black" panose="00000A00000000000000" pitchFamily="2" charset="0"/>
              </a:rPr>
              <a:t>INSERT YOUR</a:t>
            </a:r>
          </a:p>
          <a:p>
            <a:r>
              <a:rPr lang="en-US" sz="6000" dirty="0">
                <a:latin typeface="Poppins Black" panose="00000A00000000000000" pitchFamily="2" charset="0"/>
                <a:cs typeface="Poppins Black" panose="00000A00000000000000" pitchFamily="2" charset="0"/>
              </a:rPr>
              <a:t>TITLE HERE</a:t>
            </a:r>
            <a:endParaRPr lang="en-PH" sz="60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4" name="!!IT-TXT">
            <a:extLst>
              <a:ext uri="{FF2B5EF4-FFF2-40B4-BE49-F238E27FC236}">
                <a16:creationId xmlns="" xmlns:a16="http://schemas.microsoft.com/office/drawing/2014/main" id="{EDC02F87-51A7-0953-ADAE-675C394F04BB}"/>
              </a:ext>
            </a:extLst>
          </p:cNvPr>
          <p:cNvSpPr txBox="1"/>
          <p:nvPr/>
        </p:nvSpPr>
        <p:spPr>
          <a:xfrm>
            <a:off x="1517420" y="4913313"/>
            <a:ext cx="90595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Score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dari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algoritma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KNN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yaitu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sebesar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0.95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nilai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k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yaitu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1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Hal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ini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juga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merupakan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representasi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akurasi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dari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nilai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algoritma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yang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digunakan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15" name="!!WIB-S1">
            <a:extLst>
              <a:ext uri="{FF2B5EF4-FFF2-40B4-BE49-F238E27FC236}">
                <a16:creationId xmlns="" xmlns:a16="http://schemas.microsoft.com/office/drawing/2014/main" id="{C28F1FBB-0364-EA3F-599D-E1C28114DE34}"/>
              </a:ext>
            </a:extLst>
          </p:cNvPr>
          <p:cNvSpPr/>
          <p:nvPr/>
        </p:nvSpPr>
        <p:spPr>
          <a:xfrm>
            <a:off x="1296559" y="8828534"/>
            <a:ext cx="3940513" cy="3940513"/>
          </a:xfrm>
          <a:prstGeom prst="rect">
            <a:avLst/>
          </a:prstGeom>
          <a:solidFill>
            <a:srgbClr val="D5CAAE"/>
          </a:solidFill>
          <a:ln w="38100">
            <a:solidFill>
              <a:srgbClr val="3D29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6" name="!!WIB-S2">
            <a:extLst>
              <a:ext uri="{FF2B5EF4-FFF2-40B4-BE49-F238E27FC236}">
                <a16:creationId xmlns="" xmlns:a16="http://schemas.microsoft.com/office/drawing/2014/main" id="{FE6EA249-900B-FBD0-3000-78F8D9F4E17C}"/>
              </a:ext>
            </a:extLst>
          </p:cNvPr>
          <p:cNvSpPr/>
          <p:nvPr/>
        </p:nvSpPr>
        <p:spPr>
          <a:xfrm>
            <a:off x="7520331" y="15209305"/>
            <a:ext cx="3940513" cy="3940513"/>
          </a:xfrm>
          <a:prstGeom prst="rect">
            <a:avLst/>
          </a:prstGeom>
          <a:solidFill>
            <a:srgbClr val="D5CAAE"/>
          </a:solidFill>
          <a:ln w="38100">
            <a:solidFill>
              <a:srgbClr val="3D29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7" name="!!WIB-OP1">
            <a:extLst>
              <a:ext uri="{FF2B5EF4-FFF2-40B4-BE49-F238E27FC236}">
                <a16:creationId xmlns="" xmlns:a16="http://schemas.microsoft.com/office/drawing/2014/main" id="{D7F8285E-1DF2-0384-7DA0-CEA1EC1254B3}"/>
              </a:ext>
            </a:extLst>
          </p:cNvPr>
          <p:cNvSpPr/>
          <p:nvPr/>
        </p:nvSpPr>
        <p:spPr>
          <a:xfrm>
            <a:off x="1693216" y="16442143"/>
            <a:ext cx="2412142" cy="737419"/>
          </a:xfrm>
          <a:prstGeom prst="roundRect">
            <a:avLst>
              <a:gd name="adj" fmla="val 50000"/>
            </a:avLst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Poppins Black" panose="00000A00000000000000" pitchFamily="2" charset="0"/>
                <a:cs typeface="Poppins Black" panose="00000A00000000000000" pitchFamily="2" charset="0"/>
              </a:rPr>
              <a:t>OPTION 1</a:t>
            </a:r>
            <a:endParaRPr lang="en-PH" sz="24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8" name="!!WIB-OP2">
            <a:extLst>
              <a:ext uri="{FF2B5EF4-FFF2-40B4-BE49-F238E27FC236}">
                <a16:creationId xmlns="" xmlns:a16="http://schemas.microsoft.com/office/drawing/2014/main" id="{D958A2C4-8FF2-F47E-3743-E0EB933E1AFC}"/>
              </a:ext>
            </a:extLst>
          </p:cNvPr>
          <p:cNvSpPr/>
          <p:nvPr/>
        </p:nvSpPr>
        <p:spPr>
          <a:xfrm>
            <a:off x="8284516" y="23038506"/>
            <a:ext cx="2412142" cy="737419"/>
          </a:xfrm>
          <a:prstGeom prst="roundRect">
            <a:avLst>
              <a:gd name="adj" fmla="val 50000"/>
            </a:avLst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Poppins Black" panose="00000A00000000000000" pitchFamily="2" charset="0"/>
                <a:cs typeface="Poppins Black" panose="00000A00000000000000" pitchFamily="2" charset="0"/>
              </a:rPr>
              <a:t>OPTION 2</a:t>
            </a:r>
            <a:endParaRPr lang="en-PH" sz="24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6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646194" y="1775419"/>
            <a:ext cx="10899612" cy="391886"/>
          </a:xfrm>
          <a:prstGeom prst="rect">
            <a:avLst/>
          </a:prstGeom>
          <a:solidFill>
            <a:srgbClr val="00707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" name="!!WKM">
            <a:extLst>
              <a:ext uri="{FF2B5EF4-FFF2-40B4-BE49-F238E27FC236}">
                <a16:creationId xmlns="" xmlns:a16="http://schemas.microsoft.com/office/drawing/2014/main" id="{622B74B3-59E8-AE8B-5BFB-6A7DFFC3FCD1}"/>
              </a:ext>
            </a:extLst>
          </p:cNvPr>
          <p:cNvSpPr txBox="1"/>
          <p:nvPr/>
        </p:nvSpPr>
        <p:spPr>
          <a:xfrm>
            <a:off x="1296559" y="-20625422"/>
            <a:ext cx="95013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WANT TO KNOW MORE?</a:t>
            </a:r>
            <a:endParaRPr lang="en-PH" sz="60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9" name="!!WIB">
            <a:extLst>
              <a:ext uri="{FF2B5EF4-FFF2-40B4-BE49-F238E27FC236}">
                <a16:creationId xmlns="" xmlns:a16="http://schemas.microsoft.com/office/drawing/2014/main" id="{210CC21B-75CF-DFE0-3631-1EA7A7C92167}"/>
              </a:ext>
            </a:extLst>
          </p:cNvPr>
          <p:cNvSpPr/>
          <p:nvPr/>
        </p:nvSpPr>
        <p:spPr>
          <a:xfrm>
            <a:off x="-19507200" y="0"/>
            <a:ext cx="12192000" cy="1283109"/>
          </a:xfrm>
          <a:prstGeom prst="rect">
            <a:avLst/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WHICH IS BETTER?</a:t>
            </a:r>
            <a:endParaRPr lang="en-PH" sz="66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21" name="Picture 2" descr="C:\Users\Asus\Pictures\Screenshots\Screenshot (269)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3" t="29316" r="51785" b="55803"/>
          <a:stretch/>
        </p:blipFill>
        <p:spPr bwMode="auto">
          <a:xfrm>
            <a:off x="2669464" y="2723898"/>
            <a:ext cx="6755507" cy="1777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!!ITT">
            <a:extLst>
              <a:ext uri="{FF2B5EF4-FFF2-40B4-BE49-F238E27FC236}">
                <a16:creationId xmlns="" xmlns:a16="http://schemas.microsoft.com/office/drawing/2014/main" id="{36A6E992-C56A-2522-D3B6-F2F5406DF39E}"/>
              </a:ext>
            </a:extLst>
          </p:cNvPr>
          <p:cNvSpPr txBox="1"/>
          <p:nvPr/>
        </p:nvSpPr>
        <p:spPr>
          <a:xfrm>
            <a:off x="680102" y="667423"/>
            <a:ext cx="1083181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 smtClean="0">
                <a:latin typeface="Poppins Black" panose="00000A00000000000000" pitchFamily="2" charset="0"/>
                <a:cs typeface="Poppins Black" panose="00000A00000000000000" pitchFamily="2" charset="0"/>
              </a:rPr>
              <a:t>CLASSIFICATION ANALYSIS</a:t>
            </a:r>
            <a:endParaRPr lang="en-US" sz="60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00440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4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!!WKM-PIC" descr="A picture containing building, commercial building, sky, tower block&#10;&#10;Description automatically generated">
            <a:extLst>
              <a:ext uri="{FF2B5EF4-FFF2-40B4-BE49-F238E27FC236}">
                <a16:creationId xmlns="" xmlns:a16="http://schemas.microsoft.com/office/drawing/2014/main" id="{99E49AC5-DA22-BB03-7B34-F13FD1F5AD1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603" b="-139603"/>
          <a:stretch/>
        </p:blipFill>
        <p:spPr>
          <a:xfrm>
            <a:off x="15952" y="-14753781"/>
            <a:ext cx="4948902" cy="4948902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1" name="!!WKM-ST">
            <a:extLst>
              <a:ext uri="{FF2B5EF4-FFF2-40B4-BE49-F238E27FC236}">
                <a16:creationId xmlns="" xmlns:a16="http://schemas.microsoft.com/office/drawing/2014/main" id="{A01D5B5E-9F18-639D-BC4C-30E1BF3EA2EC}"/>
              </a:ext>
            </a:extLst>
          </p:cNvPr>
          <p:cNvSpPr txBox="1"/>
          <p:nvPr/>
        </p:nvSpPr>
        <p:spPr>
          <a:xfrm>
            <a:off x="6316553" y="-3680201"/>
            <a:ext cx="54483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urna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9" name="!!WKM-TT">
            <a:extLst>
              <a:ext uri="{FF2B5EF4-FFF2-40B4-BE49-F238E27FC236}">
                <a16:creationId xmlns="" xmlns:a16="http://schemas.microsoft.com/office/drawing/2014/main" id="{0B1832CC-3C7F-B22C-EEB7-EB72B190D390}"/>
              </a:ext>
            </a:extLst>
          </p:cNvPr>
          <p:cNvSpPr txBox="1"/>
          <p:nvPr/>
        </p:nvSpPr>
        <p:spPr>
          <a:xfrm>
            <a:off x="6465004" y="-7646334"/>
            <a:ext cx="529984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atin typeface="Poppins Black" panose="00000A00000000000000" pitchFamily="2" charset="0"/>
                <a:cs typeface="Poppins Black" panose="00000A00000000000000" pitchFamily="2" charset="0"/>
              </a:rPr>
              <a:t>INSERT YOUR</a:t>
            </a:r>
          </a:p>
          <a:p>
            <a:r>
              <a:rPr lang="en-US" sz="6000" dirty="0">
                <a:latin typeface="Poppins Black" panose="00000A00000000000000" pitchFamily="2" charset="0"/>
                <a:cs typeface="Poppins Black" panose="00000A00000000000000" pitchFamily="2" charset="0"/>
              </a:rPr>
              <a:t>TITLE HERE</a:t>
            </a:r>
            <a:endParaRPr lang="en-PH" sz="60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4" name="!!IT-TXT">
            <a:extLst>
              <a:ext uri="{FF2B5EF4-FFF2-40B4-BE49-F238E27FC236}">
                <a16:creationId xmlns="" xmlns:a16="http://schemas.microsoft.com/office/drawing/2014/main" id="{EDC02F87-51A7-0953-ADAE-675C394F04BB}"/>
              </a:ext>
            </a:extLst>
          </p:cNvPr>
          <p:cNvSpPr txBox="1"/>
          <p:nvPr/>
        </p:nvSpPr>
        <p:spPr>
          <a:xfrm>
            <a:off x="646194" y="2800117"/>
            <a:ext cx="49246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Berdasarkan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hasil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akurasi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yang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diperoleh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dari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confusion matrix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menghasilkan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</a:p>
          <a:p>
            <a:pPr marL="342900" indent="-342900" algn="just">
              <a:buFont typeface="+mj-lt"/>
              <a:buAutoNum type="alphaLcPeriod"/>
            </a:pP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Terdapat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72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yang </a:t>
            </a:r>
            <a:r>
              <a:rPr lang="en-US" b="1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bukan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legendaris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diprediksi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benar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marL="342900" indent="-342900" algn="just">
              <a:buFont typeface="+mj-lt"/>
              <a:buAutoNum type="alphaLcPeriod"/>
            </a:pP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Terdapat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yang </a:t>
            </a:r>
            <a:r>
              <a:rPr lang="en-US" b="1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legendaris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diprediksi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benar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</a:p>
          <a:p>
            <a:pPr marL="342900" indent="-342900" algn="just">
              <a:buFont typeface="+mj-lt"/>
              <a:buAutoNum type="alphaLcPeriod"/>
            </a:pP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Terdapat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2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yang </a:t>
            </a:r>
            <a:r>
              <a:rPr lang="en-US" b="1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bukan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legendaris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diprediksi</a:t>
            </a:r>
            <a:r>
              <a:rPr lang="en-US" b="1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salah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marL="342900" indent="-342900" algn="just">
              <a:buFont typeface="+mj-lt"/>
              <a:buAutoNum type="alphaLcPeriod"/>
            </a:pP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Terdapat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2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yang </a:t>
            </a:r>
            <a:r>
              <a:rPr lang="en-US" b="1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legendaris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diprediksi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salah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</a:p>
        </p:txBody>
      </p:sp>
      <p:sp>
        <p:nvSpPr>
          <p:cNvPr id="16" name="!!WIB-S2">
            <a:extLst>
              <a:ext uri="{FF2B5EF4-FFF2-40B4-BE49-F238E27FC236}">
                <a16:creationId xmlns="" xmlns:a16="http://schemas.microsoft.com/office/drawing/2014/main" id="{FE6EA249-900B-FBD0-3000-78F8D9F4E17C}"/>
              </a:ext>
            </a:extLst>
          </p:cNvPr>
          <p:cNvSpPr/>
          <p:nvPr/>
        </p:nvSpPr>
        <p:spPr>
          <a:xfrm>
            <a:off x="7520331" y="15209305"/>
            <a:ext cx="3940513" cy="3940513"/>
          </a:xfrm>
          <a:prstGeom prst="rect">
            <a:avLst/>
          </a:prstGeom>
          <a:solidFill>
            <a:srgbClr val="D5CAAE"/>
          </a:solidFill>
          <a:ln w="38100">
            <a:solidFill>
              <a:srgbClr val="3D29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7" name="!!WIB-OP1">
            <a:extLst>
              <a:ext uri="{FF2B5EF4-FFF2-40B4-BE49-F238E27FC236}">
                <a16:creationId xmlns="" xmlns:a16="http://schemas.microsoft.com/office/drawing/2014/main" id="{D7F8285E-1DF2-0384-7DA0-CEA1EC1254B3}"/>
              </a:ext>
            </a:extLst>
          </p:cNvPr>
          <p:cNvSpPr/>
          <p:nvPr/>
        </p:nvSpPr>
        <p:spPr>
          <a:xfrm>
            <a:off x="1693216" y="16442143"/>
            <a:ext cx="2412142" cy="737419"/>
          </a:xfrm>
          <a:prstGeom prst="roundRect">
            <a:avLst>
              <a:gd name="adj" fmla="val 50000"/>
            </a:avLst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Poppins Black" panose="00000A00000000000000" pitchFamily="2" charset="0"/>
                <a:cs typeface="Poppins Black" panose="00000A00000000000000" pitchFamily="2" charset="0"/>
              </a:rPr>
              <a:t>OPTION 1</a:t>
            </a:r>
            <a:endParaRPr lang="en-PH" sz="24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8" name="!!WIB-OP2">
            <a:extLst>
              <a:ext uri="{FF2B5EF4-FFF2-40B4-BE49-F238E27FC236}">
                <a16:creationId xmlns="" xmlns:a16="http://schemas.microsoft.com/office/drawing/2014/main" id="{D958A2C4-8FF2-F47E-3743-E0EB933E1AFC}"/>
              </a:ext>
            </a:extLst>
          </p:cNvPr>
          <p:cNvSpPr/>
          <p:nvPr/>
        </p:nvSpPr>
        <p:spPr>
          <a:xfrm>
            <a:off x="8284516" y="23038506"/>
            <a:ext cx="2412142" cy="737419"/>
          </a:xfrm>
          <a:prstGeom prst="roundRect">
            <a:avLst>
              <a:gd name="adj" fmla="val 50000"/>
            </a:avLst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Poppins Black" panose="00000A00000000000000" pitchFamily="2" charset="0"/>
                <a:cs typeface="Poppins Black" panose="00000A00000000000000" pitchFamily="2" charset="0"/>
              </a:rPr>
              <a:t>OPTION 2</a:t>
            </a:r>
            <a:endParaRPr lang="en-PH" sz="24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6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646194" y="1775419"/>
            <a:ext cx="10899612" cy="391886"/>
          </a:xfrm>
          <a:prstGeom prst="rect">
            <a:avLst/>
          </a:prstGeom>
          <a:solidFill>
            <a:srgbClr val="00707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" name="!!WKM">
            <a:extLst>
              <a:ext uri="{FF2B5EF4-FFF2-40B4-BE49-F238E27FC236}">
                <a16:creationId xmlns="" xmlns:a16="http://schemas.microsoft.com/office/drawing/2014/main" id="{622B74B3-59E8-AE8B-5BFB-6A7DFFC3FCD1}"/>
              </a:ext>
            </a:extLst>
          </p:cNvPr>
          <p:cNvSpPr txBox="1"/>
          <p:nvPr/>
        </p:nvSpPr>
        <p:spPr>
          <a:xfrm>
            <a:off x="1296559" y="-20625422"/>
            <a:ext cx="95013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WANT TO KNOW MORE?</a:t>
            </a:r>
            <a:endParaRPr lang="en-PH" sz="60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9" name="!!WIB">
            <a:extLst>
              <a:ext uri="{FF2B5EF4-FFF2-40B4-BE49-F238E27FC236}">
                <a16:creationId xmlns="" xmlns:a16="http://schemas.microsoft.com/office/drawing/2014/main" id="{210CC21B-75CF-DFE0-3631-1EA7A7C92167}"/>
              </a:ext>
            </a:extLst>
          </p:cNvPr>
          <p:cNvSpPr/>
          <p:nvPr/>
        </p:nvSpPr>
        <p:spPr>
          <a:xfrm>
            <a:off x="-19507200" y="0"/>
            <a:ext cx="12192000" cy="1283109"/>
          </a:xfrm>
          <a:prstGeom prst="rect">
            <a:avLst/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WHICH IS BETTER?</a:t>
            </a:r>
            <a:endParaRPr lang="en-PH" sz="66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22" name="Picture 3" descr="C:\Users\Asus\Pictures\Screenshots\Screenshot (270)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3" t="50000" r="55912" b="13650"/>
          <a:stretch/>
        </p:blipFill>
        <p:spPr bwMode="auto">
          <a:xfrm>
            <a:off x="6189693" y="2700996"/>
            <a:ext cx="4506965" cy="3329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!!ITT">
            <a:extLst>
              <a:ext uri="{FF2B5EF4-FFF2-40B4-BE49-F238E27FC236}">
                <a16:creationId xmlns="" xmlns:a16="http://schemas.microsoft.com/office/drawing/2014/main" id="{36A6E992-C56A-2522-D3B6-F2F5406DF39E}"/>
              </a:ext>
            </a:extLst>
          </p:cNvPr>
          <p:cNvSpPr txBox="1"/>
          <p:nvPr/>
        </p:nvSpPr>
        <p:spPr>
          <a:xfrm>
            <a:off x="680102" y="667423"/>
            <a:ext cx="1083181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 smtClean="0">
                <a:latin typeface="Poppins Black" panose="00000A00000000000000" pitchFamily="2" charset="0"/>
                <a:cs typeface="Poppins Black" panose="00000A00000000000000" pitchFamily="2" charset="0"/>
              </a:rPr>
              <a:t>CLASSIFICATION ANALYSIS</a:t>
            </a:r>
            <a:endParaRPr lang="en-US" sz="60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47731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WIB-S1">
            <a:extLst>
              <a:ext uri="{FF2B5EF4-FFF2-40B4-BE49-F238E27FC236}">
                <a16:creationId xmlns="" xmlns:a16="http://schemas.microsoft.com/office/drawing/2014/main" id="{E633DAC2-B9F1-935E-B1EE-8161974B582E}"/>
              </a:ext>
            </a:extLst>
          </p:cNvPr>
          <p:cNvSpPr/>
          <p:nvPr/>
        </p:nvSpPr>
        <p:spPr>
          <a:xfrm>
            <a:off x="929031" y="-17154864"/>
            <a:ext cx="3940513" cy="3940513"/>
          </a:xfrm>
          <a:prstGeom prst="rect">
            <a:avLst/>
          </a:prstGeom>
          <a:solidFill>
            <a:srgbClr val="D5CAAE"/>
          </a:solidFill>
          <a:ln w="38100">
            <a:solidFill>
              <a:srgbClr val="3D29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8" name="!!WIB-S2">
            <a:extLst>
              <a:ext uri="{FF2B5EF4-FFF2-40B4-BE49-F238E27FC236}">
                <a16:creationId xmlns="" xmlns:a16="http://schemas.microsoft.com/office/drawing/2014/main" id="{7DABA36C-8EB2-5081-810A-BC9FF03F9C11}"/>
              </a:ext>
            </a:extLst>
          </p:cNvPr>
          <p:cNvSpPr/>
          <p:nvPr/>
        </p:nvSpPr>
        <p:spPr>
          <a:xfrm>
            <a:off x="7520331" y="-10907953"/>
            <a:ext cx="3940513" cy="3940513"/>
          </a:xfrm>
          <a:prstGeom prst="rect">
            <a:avLst/>
          </a:prstGeom>
          <a:solidFill>
            <a:srgbClr val="D5CAAE"/>
          </a:solidFill>
          <a:ln w="38100">
            <a:solidFill>
              <a:srgbClr val="3D29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0" name="!!WIB-OP1">
            <a:extLst>
              <a:ext uri="{FF2B5EF4-FFF2-40B4-BE49-F238E27FC236}">
                <a16:creationId xmlns="" xmlns:a16="http://schemas.microsoft.com/office/drawing/2014/main" id="{E92D74F5-28B7-80E8-5A68-630284BCAA5F}"/>
              </a:ext>
            </a:extLst>
          </p:cNvPr>
          <p:cNvSpPr/>
          <p:nvPr/>
        </p:nvSpPr>
        <p:spPr>
          <a:xfrm>
            <a:off x="1693216" y="-8937696"/>
            <a:ext cx="2412142" cy="737419"/>
          </a:xfrm>
          <a:prstGeom prst="roundRect">
            <a:avLst>
              <a:gd name="adj" fmla="val 50000"/>
            </a:avLst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Poppins Black" panose="00000A00000000000000" pitchFamily="2" charset="0"/>
                <a:cs typeface="Poppins Black" panose="00000A00000000000000" pitchFamily="2" charset="0"/>
              </a:rPr>
              <a:t>OPTION 1</a:t>
            </a:r>
            <a:endParaRPr lang="en-PH" sz="24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3" name="!!WIB-OP2">
            <a:extLst>
              <a:ext uri="{FF2B5EF4-FFF2-40B4-BE49-F238E27FC236}">
                <a16:creationId xmlns="" xmlns:a16="http://schemas.microsoft.com/office/drawing/2014/main" id="{42EE7AE4-FB3C-61D8-56BA-93A943C8C5F7}"/>
              </a:ext>
            </a:extLst>
          </p:cNvPr>
          <p:cNvSpPr/>
          <p:nvPr/>
        </p:nvSpPr>
        <p:spPr>
          <a:xfrm>
            <a:off x="8284516" y="-3789952"/>
            <a:ext cx="2412142" cy="737419"/>
          </a:xfrm>
          <a:prstGeom prst="roundRect">
            <a:avLst>
              <a:gd name="adj" fmla="val 50000"/>
            </a:avLst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Poppins Black" panose="00000A00000000000000" pitchFamily="2" charset="0"/>
                <a:cs typeface="Poppins Black" panose="00000A00000000000000" pitchFamily="2" charset="0"/>
              </a:rPr>
              <a:t>OPTION 2</a:t>
            </a:r>
            <a:endParaRPr lang="en-PH" sz="24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6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07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" name="!!WIB">
            <a:extLst>
              <a:ext uri="{FF2B5EF4-FFF2-40B4-BE49-F238E27FC236}">
                <a16:creationId xmlns="" xmlns:a16="http://schemas.microsoft.com/office/drawing/2014/main" id="{FACB40DC-7C96-4964-4CBC-EAC425CB79BA}"/>
              </a:ext>
            </a:extLst>
          </p:cNvPr>
          <p:cNvSpPr/>
          <p:nvPr/>
        </p:nvSpPr>
        <p:spPr>
          <a:xfrm>
            <a:off x="0" y="-22073074"/>
            <a:ext cx="12192000" cy="1283109"/>
          </a:xfrm>
          <a:prstGeom prst="rect">
            <a:avLst/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WHICH IS BETTER?</a:t>
            </a:r>
            <a:endParaRPr lang="en-PH" sz="66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3E3BBC6A-3B90-CDE8-2097-6FC0B40DB249}"/>
              </a:ext>
            </a:extLst>
          </p:cNvPr>
          <p:cNvSpPr txBox="1"/>
          <p:nvPr/>
        </p:nvSpPr>
        <p:spPr>
          <a:xfrm>
            <a:off x="2882620" y="1495217"/>
            <a:ext cx="642676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THANK YOU</a:t>
            </a:r>
            <a:endParaRPr lang="en-PH" sz="80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9" name="!!IT-TXT">
            <a:extLst>
              <a:ext uri="{FF2B5EF4-FFF2-40B4-BE49-F238E27FC236}">
                <a16:creationId xmlns="" xmlns:a16="http://schemas.microsoft.com/office/drawing/2014/main" id="{EDC02F87-51A7-0953-ADAE-675C394F04BB}"/>
              </a:ext>
            </a:extLst>
          </p:cNvPr>
          <p:cNvSpPr txBox="1"/>
          <p:nvPr/>
        </p:nvSpPr>
        <p:spPr>
          <a:xfrm>
            <a:off x="4318158" y="3248700"/>
            <a:ext cx="499122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khairinaalsa@gmail.com</a:t>
            </a:r>
          </a:p>
          <a:p>
            <a:pPr algn="just"/>
            <a:endParaRPr lang="en-US" sz="2800" dirty="0" smtClean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just"/>
            <a:r>
              <a:rPr lang="en-US" sz="24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linkedin.com/in/</a:t>
            </a:r>
            <a:r>
              <a:rPr lang="en-US" sz="2400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khairinaaltaf</a:t>
            </a:r>
            <a:endParaRPr lang="en-US" sz="2400" dirty="0" smtClean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just"/>
            <a:endParaRPr lang="en-US" sz="2800" dirty="0" smtClean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just"/>
            <a:r>
              <a:rPr lang="en-US" sz="24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github.com/</a:t>
            </a:r>
            <a:r>
              <a:rPr lang="en-US" sz="2400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khairinaalsa</a:t>
            </a:r>
            <a:endParaRPr lang="en-US" sz="2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3074" name="Picture 2" descr="D:\kuliyahhhh\belajar jadi data analyst\pokemon_analysis\25231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6972" y="4761293"/>
            <a:ext cx="609440" cy="609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D:\kuliyahhhh\belajar jadi data analyst\pokemon_analysis\Gmail_icon_(2020).svg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6971" y="3227755"/>
            <a:ext cx="609441" cy="457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:\kuliyahhhh\belajar jadi data analyst\pokemon_analysis\LinkedIn_logo_initial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7899" y="3985958"/>
            <a:ext cx="587586" cy="587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708807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4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L-T">
            <a:extLst>
              <a:ext uri="{FF2B5EF4-FFF2-40B4-BE49-F238E27FC236}">
                <a16:creationId xmlns="" xmlns:a16="http://schemas.microsoft.com/office/drawing/2014/main" id="{FEB62BE4-253B-744E-41A8-B06F228C8B9A}"/>
              </a:ext>
            </a:extLst>
          </p:cNvPr>
          <p:cNvSpPr txBox="1"/>
          <p:nvPr/>
        </p:nvSpPr>
        <p:spPr>
          <a:xfrm>
            <a:off x="34175201" y="1305342"/>
            <a:ext cx="5809604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600" dirty="0">
                <a:latin typeface="Poppins Black" panose="00000A00000000000000" pitchFamily="2" charset="0"/>
                <a:cs typeface="Poppins Black" panose="00000A00000000000000" pitchFamily="2" charset="0"/>
              </a:rPr>
              <a:t>INSERT YOUR</a:t>
            </a:r>
          </a:p>
          <a:p>
            <a:pPr algn="r"/>
            <a:r>
              <a:rPr lang="en-US" sz="6600" dirty="0">
                <a:latin typeface="Poppins Black" panose="00000A00000000000000" pitchFamily="2" charset="0"/>
                <a:cs typeface="Poppins Black" panose="00000A00000000000000" pitchFamily="2" charset="0"/>
              </a:rPr>
              <a:t>TITLE HERE</a:t>
            </a:r>
            <a:endParaRPr lang="en-PH" sz="66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4" name="!!L-ST">
            <a:extLst>
              <a:ext uri="{FF2B5EF4-FFF2-40B4-BE49-F238E27FC236}">
                <a16:creationId xmlns="" xmlns:a16="http://schemas.microsoft.com/office/drawing/2014/main" id="{2D7F5E0F-410B-AEB1-4721-7595274A70CE}"/>
              </a:ext>
            </a:extLst>
          </p:cNvPr>
          <p:cNvSpPr txBox="1"/>
          <p:nvPr/>
        </p:nvSpPr>
        <p:spPr>
          <a:xfrm>
            <a:off x="25770784" y="3613666"/>
            <a:ext cx="52632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urna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pic>
        <p:nvPicPr>
          <p:cNvPr id="12" name="!!L-PIC" descr="A picture containing cloud, fog, outdoor, building&#10;&#10;Description automatically generated">
            <a:extLst>
              <a:ext uri="{FF2B5EF4-FFF2-40B4-BE49-F238E27FC236}">
                <a16:creationId xmlns="" xmlns:a16="http://schemas.microsoft.com/office/drawing/2014/main" id="{994C5800-4AE5-326E-FD26-C6112B9483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9074" t="29384" r="115495" b="27037"/>
          <a:stretch/>
        </p:blipFill>
        <p:spPr>
          <a:xfrm>
            <a:off x="15399992" y="1028700"/>
            <a:ext cx="3200400" cy="4800600"/>
          </a:xfrm>
          <a:prstGeom prst="rect">
            <a:avLst/>
          </a:prstGeom>
        </p:spPr>
      </p:pic>
      <p:sp>
        <p:nvSpPr>
          <p:cNvPr id="6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3962400" y="0"/>
            <a:ext cx="4267200" cy="6858000"/>
          </a:xfrm>
          <a:prstGeom prst="rect">
            <a:avLst/>
          </a:prstGeom>
          <a:solidFill>
            <a:srgbClr val="00707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8" name="!!OBJ-IC-1" descr="Books with solid fill">
            <a:extLst>
              <a:ext uri="{FF2B5EF4-FFF2-40B4-BE49-F238E27FC236}">
                <a16:creationId xmlns="" xmlns:a16="http://schemas.microsoft.com/office/drawing/2014/main" id="{857B3A1C-C5DD-F304-F2D4-7079279AFA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6172" y="4417952"/>
            <a:ext cx="2072463" cy="2072463"/>
          </a:xfrm>
          <a:prstGeom prst="rect">
            <a:avLst/>
          </a:prstGeom>
        </p:spPr>
      </p:pic>
      <p:pic>
        <p:nvPicPr>
          <p:cNvPr id="14" name="!!OBJ-IC-2" descr="Brain in head with solid fill">
            <a:extLst>
              <a:ext uri="{FF2B5EF4-FFF2-40B4-BE49-F238E27FC236}">
                <a16:creationId xmlns="" xmlns:a16="http://schemas.microsoft.com/office/drawing/2014/main" id="{E1070E58-6690-232C-54E0-C7AC1BD5F22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50345" y="1339349"/>
            <a:ext cx="1291310" cy="1291310"/>
          </a:xfrm>
          <a:prstGeom prst="rect">
            <a:avLst/>
          </a:prstGeom>
        </p:spPr>
      </p:pic>
      <p:pic>
        <p:nvPicPr>
          <p:cNvPr id="16" name="!!OBJ-IC-3" descr="Business Growth with solid fill">
            <a:extLst>
              <a:ext uri="{FF2B5EF4-FFF2-40B4-BE49-F238E27FC236}">
                <a16:creationId xmlns="" xmlns:a16="http://schemas.microsoft.com/office/drawing/2014/main" id="{7A6ADFEB-C83F-E3E7-9334-BB6D75D2965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934628" y="4313999"/>
            <a:ext cx="2280368" cy="2280368"/>
          </a:xfrm>
          <a:prstGeom prst="rect">
            <a:avLst/>
          </a:prstGeom>
        </p:spPr>
      </p:pic>
      <p:sp>
        <p:nvSpPr>
          <p:cNvPr id="17" name="!!TO-SH">
            <a:extLst>
              <a:ext uri="{FF2B5EF4-FFF2-40B4-BE49-F238E27FC236}">
                <a16:creationId xmlns="" xmlns:a16="http://schemas.microsoft.com/office/drawing/2014/main" id="{B9E51B86-C757-1B71-DAA7-C5E180359C76}"/>
              </a:ext>
            </a:extLst>
          </p:cNvPr>
          <p:cNvSpPr/>
          <p:nvPr/>
        </p:nvSpPr>
        <p:spPr>
          <a:xfrm flipV="1">
            <a:off x="1562100" y="0"/>
            <a:ext cx="9067800" cy="130534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1753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wrap="square" rtlCol="0" anchor="ctr"/>
          <a:lstStyle/>
          <a:p>
            <a:pPr algn="ctr"/>
            <a:endParaRPr lang="en-PH" sz="44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8" name="!!TO-TXT">
            <a:extLst>
              <a:ext uri="{FF2B5EF4-FFF2-40B4-BE49-F238E27FC236}">
                <a16:creationId xmlns="" xmlns:a16="http://schemas.microsoft.com/office/drawing/2014/main" id="{8915CDF9-7AFD-4192-3971-B255177FA9BC}"/>
              </a:ext>
            </a:extLst>
          </p:cNvPr>
          <p:cNvSpPr txBox="1"/>
          <p:nvPr/>
        </p:nvSpPr>
        <p:spPr>
          <a:xfrm>
            <a:off x="4127352" y="170997"/>
            <a:ext cx="39372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SUMMARY</a:t>
            </a:r>
            <a:endParaRPr lang="en-PH" sz="54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9" name="!!O-1">
            <a:extLst>
              <a:ext uri="{FF2B5EF4-FFF2-40B4-BE49-F238E27FC236}">
                <a16:creationId xmlns="" xmlns:a16="http://schemas.microsoft.com/office/drawing/2014/main" id="{3FC881C6-94FC-7FD0-0F22-ECE074E373AE}"/>
              </a:ext>
            </a:extLst>
          </p:cNvPr>
          <p:cNvSpPr txBox="1"/>
          <p:nvPr/>
        </p:nvSpPr>
        <p:spPr>
          <a:xfrm>
            <a:off x="377204" y="1783947"/>
            <a:ext cx="3050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Dataset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yang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digunakan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dalam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data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analisis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ini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yaitu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dataset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 Data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ini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diambil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dari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  <a:hlinkClick r:id="rId9"/>
              </a:rPr>
              <a:t>https://bit.ly/data-pokemon-dsf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yang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merupakan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data study case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dari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salah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satu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assignments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Dibimbing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</a:p>
          <a:p>
            <a:pPr algn="just"/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endParaRPr lang="en-PH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0" name="!!O-2">
            <a:extLst>
              <a:ext uri="{FF2B5EF4-FFF2-40B4-BE49-F238E27FC236}">
                <a16:creationId xmlns="" xmlns:a16="http://schemas.microsoft.com/office/drawing/2014/main" id="{AEAE830D-24D3-41DA-FBBE-AF88D903B725}"/>
              </a:ext>
            </a:extLst>
          </p:cNvPr>
          <p:cNvSpPr txBox="1"/>
          <p:nvPr/>
        </p:nvSpPr>
        <p:spPr>
          <a:xfrm>
            <a:off x="4288301" y="2786742"/>
            <a:ext cx="361539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Dataset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ini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mempunyai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informasi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mengenai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800 </a:t>
            </a:r>
            <a:r>
              <a:rPr lang="en-US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total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enam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Generasi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terdapat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pula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tipe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beberapa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statistik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masing-masing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Selain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untuk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memenuhi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tugas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dari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Digital Skill Fair – Data Science 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yang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diselenggarakan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Dibimbing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data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ini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sangat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menarik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untuk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dianalisis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dieksplorasi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lebih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lanjut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</a:p>
        </p:txBody>
      </p:sp>
      <p:sp>
        <p:nvSpPr>
          <p:cNvPr id="21" name="!!O-3">
            <a:extLst>
              <a:ext uri="{FF2B5EF4-FFF2-40B4-BE49-F238E27FC236}">
                <a16:creationId xmlns="" xmlns:a16="http://schemas.microsoft.com/office/drawing/2014/main" id="{59893BD3-58BE-8350-AEB6-5E340F0F9D55}"/>
              </a:ext>
            </a:extLst>
          </p:cNvPr>
          <p:cNvSpPr txBox="1"/>
          <p:nvPr/>
        </p:nvSpPr>
        <p:spPr>
          <a:xfrm>
            <a:off x="8549612" y="1751334"/>
            <a:ext cx="3050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Hasil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analisis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berupa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visualisasi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 data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penerapan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K-Nearest Neighbors (KNN)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untuk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mengklasifikasikan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Legendary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menggunakan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bahasa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pemrograman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Python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algn="just"/>
            <a:endParaRPr lang="en-PH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2" name="!!MOTT">
            <a:extLst>
              <a:ext uri="{FF2B5EF4-FFF2-40B4-BE49-F238E27FC236}">
                <a16:creationId xmlns="" xmlns:a16="http://schemas.microsoft.com/office/drawing/2014/main" id="{91A06A63-9B97-B69B-B4BE-E3278F22C4D9}"/>
              </a:ext>
            </a:extLst>
          </p:cNvPr>
          <p:cNvSpPr txBox="1"/>
          <p:nvPr/>
        </p:nvSpPr>
        <p:spPr>
          <a:xfrm>
            <a:off x="-17145505" y="474457"/>
            <a:ext cx="1008160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solidFill>
                  <a:srgbClr val="E17535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MEMBERS OF THE TEAM</a:t>
            </a:r>
            <a:endParaRPr lang="en-PH" sz="6600" dirty="0">
              <a:solidFill>
                <a:srgbClr val="E17535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grpSp>
        <p:nvGrpSpPr>
          <p:cNvPr id="26" name="!!M2">
            <a:extLst>
              <a:ext uri="{FF2B5EF4-FFF2-40B4-BE49-F238E27FC236}">
                <a16:creationId xmlns="" xmlns:a16="http://schemas.microsoft.com/office/drawing/2014/main" id="{E4907AC1-9A38-3C9E-214A-CA5F59F7EFAC}"/>
              </a:ext>
            </a:extLst>
          </p:cNvPr>
          <p:cNvGrpSpPr/>
          <p:nvPr/>
        </p:nvGrpSpPr>
        <p:grpSpPr>
          <a:xfrm>
            <a:off x="4557733" y="14927439"/>
            <a:ext cx="2978972" cy="4499782"/>
            <a:chOff x="4606514" y="1699150"/>
            <a:chExt cx="2978972" cy="4499782"/>
          </a:xfrm>
        </p:grpSpPr>
        <p:pic>
          <p:nvPicPr>
            <p:cNvPr id="27" name="Picture 26" descr="A picture containing person, human face, clothing, sleeve&#10;&#10;Description automatically generated">
              <a:extLst>
                <a:ext uri="{FF2B5EF4-FFF2-40B4-BE49-F238E27FC236}">
                  <a16:creationId xmlns="" xmlns:a16="http://schemas.microsoft.com/office/drawing/2014/main" id="{55223DCB-8E7E-64B7-2B6B-3CA448CD50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6514" y="1699150"/>
              <a:ext cx="2978972" cy="4468458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8" name="Rectangle: Top Corners Rounded 27">
              <a:extLst>
                <a:ext uri="{FF2B5EF4-FFF2-40B4-BE49-F238E27FC236}">
                  <a16:creationId xmlns="" xmlns:a16="http://schemas.microsoft.com/office/drawing/2014/main" id="{20FADEAC-822D-1C1F-E4FF-1C3D26D00BCD}"/>
                </a:ext>
              </a:extLst>
            </p:cNvPr>
            <p:cNvSpPr/>
            <p:nvPr/>
          </p:nvSpPr>
          <p:spPr>
            <a:xfrm>
              <a:off x="4606514" y="5459667"/>
              <a:ext cx="2978972" cy="739265"/>
            </a:xfrm>
            <a:prstGeom prst="round2SameRect">
              <a:avLst/>
            </a:prstGeom>
            <a:solidFill>
              <a:srgbClr val="E175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EAE4D6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MEMBER 2</a:t>
              </a:r>
              <a:endParaRPr lang="en-PH" sz="2800" dirty="0">
                <a:solidFill>
                  <a:srgbClr val="EAE4D6"/>
                </a:solidFill>
                <a:latin typeface="Poppins Black" panose="00000A00000000000000" pitchFamily="2" charset="0"/>
                <a:cs typeface="Poppins Black" panose="00000A00000000000000" pitchFamily="2" charset="0"/>
              </a:endParaRPr>
            </a:p>
          </p:txBody>
        </p:sp>
      </p:grpSp>
      <p:grpSp>
        <p:nvGrpSpPr>
          <p:cNvPr id="29" name="!!M3">
            <a:extLst>
              <a:ext uri="{FF2B5EF4-FFF2-40B4-BE49-F238E27FC236}">
                <a16:creationId xmlns="" xmlns:a16="http://schemas.microsoft.com/office/drawing/2014/main" id="{DC7E65A7-9567-2F13-29D0-BFE325966A06}"/>
              </a:ext>
            </a:extLst>
          </p:cNvPr>
          <p:cNvGrpSpPr/>
          <p:nvPr/>
        </p:nvGrpSpPr>
        <p:grpSpPr>
          <a:xfrm>
            <a:off x="8363635" y="23005694"/>
            <a:ext cx="3001435" cy="4468457"/>
            <a:chOff x="8410913" y="1699151"/>
            <a:chExt cx="3001435" cy="4468457"/>
          </a:xfrm>
        </p:grpSpPr>
        <p:pic>
          <p:nvPicPr>
            <p:cNvPr id="30" name="Picture 29" descr="A person in a suit&#10;&#10;Description automatically generated with low confidence">
              <a:extLst>
                <a:ext uri="{FF2B5EF4-FFF2-40B4-BE49-F238E27FC236}">
                  <a16:creationId xmlns="" xmlns:a16="http://schemas.microsoft.com/office/drawing/2014/main" id="{18237682-A1A7-E451-A53F-CEB4BC516A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33376" y="1699151"/>
              <a:ext cx="2978972" cy="4468457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1" name="Rectangle: Top Corners Rounded 30">
              <a:extLst>
                <a:ext uri="{FF2B5EF4-FFF2-40B4-BE49-F238E27FC236}">
                  <a16:creationId xmlns="" xmlns:a16="http://schemas.microsoft.com/office/drawing/2014/main" id="{DA80CC46-9E76-FCCE-F409-AB9F2C5B9D9A}"/>
                </a:ext>
              </a:extLst>
            </p:cNvPr>
            <p:cNvSpPr/>
            <p:nvPr/>
          </p:nvSpPr>
          <p:spPr>
            <a:xfrm>
              <a:off x="8410913" y="5428342"/>
              <a:ext cx="2978972" cy="739265"/>
            </a:xfrm>
            <a:prstGeom prst="round2SameRect">
              <a:avLst/>
            </a:prstGeom>
            <a:solidFill>
              <a:srgbClr val="E175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EAE4D6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MEMBER 3</a:t>
              </a:r>
              <a:endParaRPr lang="en-PH" sz="2800" dirty="0">
                <a:solidFill>
                  <a:srgbClr val="EAE4D6"/>
                </a:solidFill>
                <a:latin typeface="Poppins Black" panose="00000A00000000000000" pitchFamily="2" charset="0"/>
                <a:cs typeface="Poppins Black" panose="00000A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58791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4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MT">
            <a:extLst>
              <a:ext uri="{FF2B5EF4-FFF2-40B4-BE49-F238E27FC236}">
                <a16:creationId xmlns="" xmlns:a16="http://schemas.microsoft.com/office/drawing/2014/main" id="{4B40073E-A41B-644E-C6D7-DDF1C53952CE}"/>
              </a:ext>
            </a:extLst>
          </p:cNvPr>
          <p:cNvSpPr txBox="1"/>
          <p:nvPr/>
        </p:nvSpPr>
        <p:spPr>
          <a:xfrm>
            <a:off x="3313047" y="987725"/>
            <a:ext cx="717856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 smtClean="0">
                <a:latin typeface="Poppins Black" panose="00000A00000000000000" pitchFamily="2" charset="0"/>
                <a:cs typeface="Poppins Black" panose="00000A00000000000000" pitchFamily="2" charset="0"/>
              </a:rPr>
              <a:t>TRY TO ANSWER</a:t>
            </a:r>
          </a:p>
          <a:p>
            <a:r>
              <a:rPr lang="en-US" sz="6600" dirty="0" smtClean="0">
                <a:latin typeface="Poppins Black" panose="00000A00000000000000" pitchFamily="2" charset="0"/>
                <a:cs typeface="Poppins Black" panose="00000A00000000000000" pitchFamily="2" charset="0"/>
              </a:rPr>
              <a:t>THIS QUESTION</a:t>
            </a:r>
            <a:endParaRPr lang="en-PH" sz="66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8" name="!!ST">
            <a:extLst>
              <a:ext uri="{FF2B5EF4-FFF2-40B4-BE49-F238E27FC236}">
                <a16:creationId xmlns="" xmlns:a16="http://schemas.microsoft.com/office/drawing/2014/main" id="{6334DB63-0251-B253-4795-6EDEF36F7FCD}"/>
              </a:ext>
            </a:extLst>
          </p:cNvPr>
          <p:cNvSpPr txBox="1"/>
          <p:nvPr/>
        </p:nvSpPr>
        <p:spPr>
          <a:xfrm>
            <a:off x="3164040" y="3111383"/>
            <a:ext cx="735175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Berapa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jumlah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 per Generation?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Berapa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jumlah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P</a:t>
            </a: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okemon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 per Type?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Berapa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jumlah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perbandingan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 yang Legendary </a:t>
            </a: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tidak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?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Type </a:t>
            </a:r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P</a:t>
            </a: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okemon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mana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 yang paling </a:t>
            </a: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kuat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?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Bagaimana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korelasi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antara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masing-masing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atribut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?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Mengklasifikasikan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apakah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termasuk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 Legendary </a:t>
            </a: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atau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tidak</a:t>
            </a:r>
            <a:r>
              <a:rPr lang="en-US" sz="2000" dirty="0" smtClean="0">
                <a:latin typeface="Poppins" panose="00000500000000000000" pitchFamily="2" charset="0"/>
                <a:cs typeface="Poppins" panose="00000500000000000000" pitchFamily="2" charset="0"/>
              </a:rPr>
              <a:t>?</a:t>
            </a:r>
          </a:p>
          <a:p>
            <a:pPr marL="457200" indent="-457200" algn="just">
              <a:buFont typeface="+mj-lt"/>
              <a:buAutoNum type="arabicPeriod"/>
            </a:pPr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2407687" y="1363318"/>
            <a:ext cx="384629" cy="4131364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10" name="!!AU-PIC" descr="Low angle view of a tall building&#10;&#10;Description automatically generated with low confidence">
            <a:extLst>
              <a:ext uri="{FF2B5EF4-FFF2-40B4-BE49-F238E27FC236}">
                <a16:creationId xmlns="" xmlns:a16="http://schemas.microsoft.com/office/drawing/2014/main" id="{D2F146DB-1AF4-4256-7969-7A266F53F3E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24049" y="2049554"/>
            <a:ext cx="2616245" cy="3934551"/>
          </a:xfrm>
          <a:prstGeom prst="rect">
            <a:avLst/>
          </a:prstGeom>
        </p:spPr>
      </p:pic>
      <p:sp>
        <p:nvSpPr>
          <p:cNvPr id="11" name="!!GTK-ST">
            <a:extLst>
              <a:ext uri="{FF2B5EF4-FFF2-40B4-BE49-F238E27FC236}">
                <a16:creationId xmlns="" xmlns:a16="http://schemas.microsoft.com/office/drawing/2014/main" id="{7DEB6A8E-AE93-6DE0-9ECC-5661003C7128}"/>
              </a:ext>
            </a:extLst>
          </p:cNvPr>
          <p:cNvSpPr txBox="1"/>
          <p:nvPr/>
        </p:nvSpPr>
        <p:spPr>
          <a:xfrm>
            <a:off x="4736514" y="13514918"/>
            <a:ext cx="58064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2000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urna</a:t>
            </a: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12" name="!!GTK">
            <a:extLst>
              <a:ext uri="{FF2B5EF4-FFF2-40B4-BE49-F238E27FC236}">
                <a16:creationId xmlns="" xmlns:a16="http://schemas.microsoft.com/office/drawing/2014/main" id="{01C2226A-4243-8AD4-E6B5-6F9A72F45510}"/>
              </a:ext>
            </a:extLst>
          </p:cNvPr>
          <p:cNvSpPr txBox="1"/>
          <p:nvPr/>
        </p:nvSpPr>
        <p:spPr>
          <a:xfrm>
            <a:off x="4736514" y="8124675"/>
            <a:ext cx="433163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GET TO </a:t>
            </a:r>
          </a:p>
          <a:p>
            <a:r>
              <a:rPr lang="en-US" sz="6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KNOW US!</a:t>
            </a:r>
            <a:endParaRPr lang="en-PH" sz="6000" dirty="0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3" name="!!AU">
            <a:extLst>
              <a:ext uri="{FF2B5EF4-FFF2-40B4-BE49-F238E27FC236}">
                <a16:creationId xmlns="" xmlns:a16="http://schemas.microsoft.com/office/drawing/2014/main" id="{AF1A834D-146C-CA28-6E6F-6C5FA829D890}"/>
              </a:ext>
            </a:extLst>
          </p:cNvPr>
          <p:cNvSpPr/>
          <p:nvPr/>
        </p:nvSpPr>
        <p:spPr>
          <a:xfrm rot="21146857">
            <a:off x="3464379" y="-5064198"/>
            <a:ext cx="5263242" cy="1175659"/>
          </a:xfrm>
          <a:prstGeom prst="roundRect">
            <a:avLst>
              <a:gd name="adj" fmla="val 50000"/>
            </a:avLst>
          </a:prstGeom>
          <a:solidFill>
            <a:srgbClr val="E1753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latin typeface="Poppins Black" panose="00000A00000000000000" pitchFamily="2" charset="0"/>
                <a:cs typeface="Poppins Black" panose="00000A00000000000000" pitchFamily="2" charset="0"/>
              </a:rPr>
              <a:t>ABOUT US</a:t>
            </a:r>
            <a:endParaRPr lang="en-PH" sz="66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37684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4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!!WKM-PIC" descr="A picture containing building, commercial building, sky, tower block&#10;&#10;Description automatically generated">
            <a:extLst>
              <a:ext uri="{FF2B5EF4-FFF2-40B4-BE49-F238E27FC236}">
                <a16:creationId xmlns="" xmlns:a16="http://schemas.microsoft.com/office/drawing/2014/main" id="{0B5ACE04-E77C-EB46-2C07-1B2FE652970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491" r="-152491"/>
          <a:stretch/>
        </p:blipFill>
        <p:spPr>
          <a:xfrm>
            <a:off x="-9280471" y="1670040"/>
            <a:ext cx="4948902" cy="4948902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29" name="!!WKM-ST">
            <a:extLst>
              <a:ext uri="{FF2B5EF4-FFF2-40B4-BE49-F238E27FC236}">
                <a16:creationId xmlns="" xmlns:a16="http://schemas.microsoft.com/office/drawing/2014/main" id="{A0121FA2-7ACB-F151-6290-F2E29475D3E6}"/>
              </a:ext>
            </a:extLst>
          </p:cNvPr>
          <p:cNvSpPr txBox="1"/>
          <p:nvPr/>
        </p:nvSpPr>
        <p:spPr>
          <a:xfrm>
            <a:off x="24070183" y="4144491"/>
            <a:ext cx="54483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urna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6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0" y="4487594"/>
            <a:ext cx="12192000" cy="2370405"/>
          </a:xfrm>
          <a:prstGeom prst="rect">
            <a:avLst/>
          </a:prstGeom>
          <a:solidFill>
            <a:srgbClr val="00707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8" name="!!OBJ-IC-1" descr="Books with solid fill">
            <a:extLst>
              <a:ext uri="{FF2B5EF4-FFF2-40B4-BE49-F238E27FC236}">
                <a16:creationId xmlns="" xmlns:a16="http://schemas.microsoft.com/office/drawing/2014/main" id="{857B3A1C-C5DD-F304-F2D4-7079279AFA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9108" y="-13258750"/>
            <a:ext cx="3050400" cy="3050400"/>
          </a:xfrm>
          <a:prstGeom prst="rect">
            <a:avLst/>
          </a:prstGeom>
        </p:spPr>
      </p:pic>
      <p:pic>
        <p:nvPicPr>
          <p:cNvPr id="14" name="!!OBJ-IC-2" descr="Brain in head with solid fill">
            <a:extLst>
              <a:ext uri="{FF2B5EF4-FFF2-40B4-BE49-F238E27FC236}">
                <a16:creationId xmlns="" xmlns:a16="http://schemas.microsoft.com/office/drawing/2014/main" id="{E1070E58-6690-232C-54E0-C7AC1BD5F2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86752" y="-11327283"/>
            <a:ext cx="3050400" cy="3050400"/>
          </a:xfrm>
          <a:prstGeom prst="rect">
            <a:avLst/>
          </a:prstGeom>
        </p:spPr>
      </p:pic>
      <p:pic>
        <p:nvPicPr>
          <p:cNvPr id="16" name="!!OBJ-IC-3" descr="Business Growth with solid fill">
            <a:extLst>
              <a:ext uri="{FF2B5EF4-FFF2-40B4-BE49-F238E27FC236}">
                <a16:creationId xmlns="" xmlns:a16="http://schemas.microsoft.com/office/drawing/2014/main" id="{7A6ADFEB-C83F-E3E7-9334-BB6D75D2965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764396" y="-8902041"/>
            <a:ext cx="3050400" cy="3050400"/>
          </a:xfrm>
          <a:prstGeom prst="rect">
            <a:avLst/>
          </a:prstGeom>
        </p:spPr>
      </p:pic>
      <p:sp>
        <p:nvSpPr>
          <p:cNvPr id="17" name="!!TO-SH">
            <a:extLst>
              <a:ext uri="{FF2B5EF4-FFF2-40B4-BE49-F238E27FC236}">
                <a16:creationId xmlns="" xmlns:a16="http://schemas.microsoft.com/office/drawing/2014/main" id="{B9E51B86-C757-1B71-DAA7-C5E180359C76}"/>
              </a:ext>
            </a:extLst>
          </p:cNvPr>
          <p:cNvSpPr/>
          <p:nvPr/>
        </p:nvSpPr>
        <p:spPr>
          <a:xfrm flipV="1">
            <a:off x="1562100" y="-16019106"/>
            <a:ext cx="9067800" cy="130534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1753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wrap="square" rtlCol="0" anchor="ctr"/>
          <a:lstStyle/>
          <a:p>
            <a:pPr algn="ctr"/>
            <a:endParaRPr lang="en-PH" sz="44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8" name="!!TO-TXT">
            <a:extLst>
              <a:ext uri="{FF2B5EF4-FFF2-40B4-BE49-F238E27FC236}">
                <a16:creationId xmlns="" xmlns:a16="http://schemas.microsoft.com/office/drawing/2014/main" id="{8915CDF9-7AFD-4192-3971-B255177FA9BC}"/>
              </a:ext>
            </a:extLst>
          </p:cNvPr>
          <p:cNvSpPr txBox="1"/>
          <p:nvPr/>
        </p:nvSpPr>
        <p:spPr>
          <a:xfrm>
            <a:off x="2186839" y="-19131637"/>
            <a:ext cx="78502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TODAY’S OBJECTIVES</a:t>
            </a:r>
            <a:endParaRPr lang="en-PH" sz="54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9" name="!!O-1">
            <a:extLst>
              <a:ext uri="{FF2B5EF4-FFF2-40B4-BE49-F238E27FC236}">
                <a16:creationId xmlns="" xmlns:a16="http://schemas.microsoft.com/office/drawing/2014/main" id="{3FC881C6-94FC-7FD0-0F22-ECE074E373AE}"/>
              </a:ext>
            </a:extLst>
          </p:cNvPr>
          <p:cNvSpPr txBox="1"/>
          <p:nvPr/>
        </p:nvSpPr>
        <p:spPr>
          <a:xfrm>
            <a:off x="377204" y="-8392504"/>
            <a:ext cx="305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</a:t>
            </a:r>
            <a:endParaRPr lang="en-PH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0" name="!!O-2">
            <a:extLst>
              <a:ext uri="{FF2B5EF4-FFF2-40B4-BE49-F238E27FC236}">
                <a16:creationId xmlns="" xmlns:a16="http://schemas.microsoft.com/office/drawing/2014/main" id="{AEAE830D-24D3-41DA-FBBE-AF88D903B725}"/>
              </a:ext>
            </a:extLst>
          </p:cNvPr>
          <p:cNvSpPr txBox="1"/>
          <p:nvPr/>
        </p:nvSpPr>
        <p:spPr>
          <a:xfrm>
            <a:off x="4557733" y="-7279670"/>
            <a:ext cx="305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</a:t>
            </a:r>
            <a:endParaRPr lang="en-PH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1" name="!!O-3">
            <a:extLst>
              <a:ext uri="{FF2B5EF4-FFF2-40B4-BE49-F238E27FC236}">
                <a16:creationId xmlns="" xmlns:a16="http://schemas.microsoft.com/office/drawing/2014/main" id="{59893BD3-58BE-8350-AEB6-5E340F0F9D55}"/>
              </a:ext>
            </a:extLst>
          </p:cNvPr>
          <p:cNvSpPr txBox="1"/>
          <p:nvPr/>
        </p:nvSpPr>
        <p:spPr>
          <a:xfrm>
            <a:off x="8732492" y="-4516378"/>
            <a:ext cx="305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</a:t>
            </a:r>
            <a:endParaRPr lang="en-PH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!!MOTT">
            <a:extLst>
              <a:ext uri="{FF2B5EF4-FFF2-40B4-BE49-F238E27FC236}">
                <a16:creationId xmlns="" xmlns:a16="http://schemas.microsoft.com/office/drawing/2014/main" id="{F7D05F8B-5517-5AF3-2DD5-8F53D441AC14}"/>
              </a:ext>
            </a:extLst>
          </p:cNvPr>
          <p:cNvSpPr txBox="1"/>
          <p:nvPr/>
        </p:nvSpPr>
        <p:spPr>
          <a:xfrm>
            <a:off x="4030294" y="474457"/>
            <a:ext cx="416332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 smtClean="0">
                <a:solidFill>
                  <a:srgbClr val="E17535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DATASET</a:t>
            </a:r>
            <a:endParaRPr lang="en-PH" sz="6600" dirty="0">
              <a:solidFill>
                <a:srgbClr val="E17535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32" name="Picture 3" descr="C:\Users\Asus\Pictures\Screenshots\Screenshot (253).png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48" t="30507" r="21889" b="37013"/>
          <a:stretch/>
        </p:blipFill>
        <p:spPr bwMode="auto">
          <a:xfrm>
            <a:off x="1616574" y="1596521"/>
            <a:ext cx="8861288" cy="2624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!!O-2">
            <a:extLst>
              <a:ext uri="{FF2B5EF4-FFF2-40B4-BE49-F238E27FC236}">
                <a16:creationId xmlns="" xmlns:a16="http://schemas.microsoft.com/office/drawing/2014/main" id="{AEAE830D-24D3-41DA-FBBE-AF88D903B725}"/>
              </a:ext>
            </a:extLst>
          </p:cNvPr>
          <p:cNvSpPr txBox="1"/>
          <p:nvPr/>
        </p:nvSpPr>
        <p:spPr>
          <a:xfrm>
            <a:off x="450905" y="4657133"/>
            <a:ext cx="51902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#	=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omor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seri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endParaRPr lang="en-US" dirty="0" smtClean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>
              <a:defRPr/>
            </a:pP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Name 	=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ama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okemon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>
              <a:defRPr/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Type 1 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=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tipe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utama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>
              <a:defRPr/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Type 2 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=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tipe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sekunder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>
              <a:defRPr/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Total 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= total HP, Attack, Defense, speed</a:t>
            </a: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>
              <a:defRPr/>
            </a:pP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HP	= health point</a:t>
            </a: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>
              <a:defRPr/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Attack 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=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kekuatan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serangan</a:t>
            </a: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4" name="!!O-2">
            <a:extLst>
              <a:ext uri="{FF2B5EF4-FFF2-40B4-BE49-F238E27FC236}">
                <a16:creationId xmlns="" xmlns:a16="http://schemas.microsoft.com/office/drawing/2014/main" id="{AEAE830D-24D3-41DA-FBBE-AF88D903B725}"/>
              </a:ext>
            </a:extLst>
          </p:cNvPr>
          <p:cNvSpPr txBox="1"/>
          <p:nvPr/>
        </p:nvSpPr>
        <p:spPr>
          <a:xfrm>
            <a:off x="6362051" y="4795633"/>
            <a:ext cx="51902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tabLst>
                <a:tab pos="1350963" algn="l"/>
              </a:tabLst>
              <a:defRPr/>
            </a:pP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Defense	=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kekuatan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pertahanan</a:t>
            </a: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>
              <a:tabLst>
                <a:tab pos="1350963" algn="l"/>
              </a:tabLst>
              <a:defRPr/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Sp.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Atk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=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kekuatan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serangan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khusus</a:t>
            </a: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>
              <a:tabLst>
                <a:tab pos="1350963" algn="l"/>
              </a:tabLst>
              <a:defRPr/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Sp.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Def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=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kekuatan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pertahanan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khusus</a:t>
            </a: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>
              <a:tabLst>
                <a:tab pos="1350963" algn="l"/>
              </a:tabLst>
              <a:defRPr/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Speed 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=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tingkat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kecepatan</a:t>
            </a: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>
              <a:tabLst>
                <a:tab pos="1350963" algn="l"/>
              </a:tabLst>
              <a:defRPr/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Generation 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=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generasi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0">
              <a:tabLst>
                <a:tab pos="1350963" algn="l"/>
              </a:tabLst>
              <a:defRPr/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Legendary 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	= </a:t>
            </a:r>
            <a:r>
              <a:rPr lang="en-US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legendaris</a:t>
            </a: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2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 rot="5400000">
            <a:off x="10086478" y="-898821"/>
            <a:ext cx="384629" cy="3854551"/>
          </a:xfrm>
          <a:prstGeom prst="rect">
            <a:avLst/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55899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4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!!WKM-PIC" descr="A picture containing building, commercial building, sky, tower block&#10;&#10;Description automatically generated">
            <a:extLst>
              <a:ext uri="{FF2B5EF4-FFF2-40B4-BE49-F238E27FC236}">
                <a16:creationId xmlns="" xmlns:a16="http://schemas.microsoft.com/office/drawing/2014/main" id="{0B5ACE04-E77C-EB46-2C07-1B2FE652970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491" r="-152491"/>
          <a:stretch/>
        </p:blipFill>
        <p:spPr>
          <a:xfrm>
            <a:off x="-9280471" y="1670040"/>
            <a:ext cx="4948902" cy="4948902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29" name="!!WKM-ST">
            <a:extLst>
              <a:ext uri="{FF2B5EF4-FFF2-40B4-BE49-F238E27FC236}">
                <a16:creationId xmlns="" xmlns:a16="http://schemas.microsoft.com/office/drawing/2014/main" id="{A0121FA2-7ACB-F151-6290-F2E29475D3E6}"/>
              </a:ext>
            </a:extLst>
          </p:cNvPr>
          <p:cNvSpPr txBox="1"/>
          <p:nvPr/>
        </p:nvSpPr>
        <p:spPr>
          <a:xfrm>
            <a:off x="24070183" y="4144491"/>
            <a:ext cx="54483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urna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30" name="!!WKM-TT">
            <a:extLst>
              <a:ext uri="{FF2B5EF4-FFF2-40B4-BE49-F238E27FC236}">
                <a16:creationId xmlns="" xmlns:a16="http://schemas.microsoft.com/office/drawing/2014/main" id="{41CA7D4E-ACB0-0A81-8990-1C7C8B3C372F}"/>
              </a:ext>
            </a:extLst>
          </p:cNvPr>
          <p:cNvSpPr txBox="1"/>
          <p:nvPr/>
        </p:nvSpPr>
        <p:spPr>
          <a:xfrm>
            <a:off x="16145383" y="2055208"/>
            <a:ext cx="529984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atin typeface="Poppins Black" panose="00000A00000000000000" pitchFamily="2" charset="0"/>
                <a:cs typeface="Poppins Black" panose="00000A00000000000000" pitchFamily="2" charset="0"/>
              </a:rPr>
              <a:t>INSERT YOUR</a:t>
            </a:r>
          </a:p>
          <a:p>
            <a:r>
              <a:rPr lang="en-US" sz="6000" dirty="0">
                <a:latin typeface="Poppins Black" panose="00000A00000000000000" pitchFamily="2" charset="0"/>
                <a:cs typeface="Poppins Black" panose="00000A00000000000000" pitchFamily="2" charset="0"/>
              </a:rPr>
              <a:t>TITLE HERE</a:t>
            </a:r>
            <a:endParaRPr lang="en-PH" sz="60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6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-1" y="0"/>
            <a:ext cx="4030295" cy="6857999"/>
          </a:xfrm>
          <a:prstGeom prst="rect">
            <a:avLst/>
          </a:prstGeom>
          <a:solidFill>
            <a:srgbClr val="00707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8" name="!!OBJ-IC-1" descr="Books with solid fill">
            <a:extLst>
              <a:ext uri="{FF2B5EF4-FFF2-40B4-BE49-F238E27FC236}">
                <a16:creationId xmlns="" xmlns:a16="http://schemas.microsoft.com/office/drawing/2014/main" id="{857B3A1C-C5DD-F304-F2D4-7079279AFA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9108" y="-13258750"/>
            <a:ext cx="3050400" cy="3050400"/>
          </a:xfrm>
          <a:prstGeom prst="rect">
            <a:avLst/>
          </a:prstGeom>
        </p:spPr>
      </p:pic>
      <p:pic>
        <p:nvPicPr>
          <p:cNvPr id="14" name="!!OBJ-IC-2" descr="Brain in head with solid fill">
            <a:extLst>
              <a:ext uri="{FF2B5EF4-FFF2-40B4-BE49-F238E27FC236}">
                <a16:creationId xmlns="" xmlns:a16="http://schemas.microsoft.com/office/drawing/2014/main" id="{E1070E58-6690-232C-54E0-C7AC1BD5F2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86752" y="-11327283"/>
            <a:ext cx="3050400" cy="3050400"/>
          </a:xfrm>
          <a:prstGeom prst="rect">
            <a:avLst/>
          </a:prstGeom>
        </p:spPr>
      </p:pic>
      <p:pic>
        <p:nvPicPr>
          <p:cNvPr id="16" name="!!OBJ-IC-3" descr="Business Growth with solid fill">
            <a:extLst>
              <a:ext uri="{FF2B5EF4-FFF2-40B4-BE49-F238E27FC236}">
                <a16:creationId xmlns="" xmlns:a16="http://schemas.microsoft.com/office/drawing/2014/main" id="{7A6ADFEB-C83F-E3E7-9334-BB6D75D2965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764396" y="-8902041"/>
            <a:ext cx="3050400" cy="3050400"/>
          </a:xfrm>
          <a:prstGeom prst="rect">
            <a:avLst/>
          </a:prstGeom>
        </p:spPr>
      </p:pic>
      <p:sp>
        <p:nvSpPr>
          <p:cNvPr id="17" name="!!TO-SH">
            <a:extLst>
              <a:ext uri="{FF2B5EF4-FFF2-40B4-BE49-F238E27FC236}">
                <a16:creationId xmlns="" xmlns:a16="http://schemas.microsoft.com/office/drawing/2014/main" id="{B9E51B86-C757-1B71-DAA7-C5E180359C76}"/>
              </a:ext>
            </a:extLst>
          </p:cNvPr>
          <p:cNvSpPr/>
          <p:nvPr/>
        </p:nvSpPr>
        <p:spPr>
          <a:xfrm flipV="1">
            <a:off x="1562100" y="-16019106"/>
            <a:ext cx="9067800" cy="130534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1753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wrap="square" rtlCol="0" anchor="ctr"/>
          <a:lstStyle/>
          <a:p>
            <a:pPr algn="ctr"/>
            <a:endParaRPr lang="en-PH" sz="44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8" name="!!TO-TXT">
            <a:extLst>
              <a:ext uri="{FF2B5EF4-FFF2-40B4-BE49-F238E27FC236}">
                <a16:creationId xmlns="" xmlns:a16="http://schemas.microsoft.com/office/drawing/2014/main" id="{8915CDF9-7AFD-4192-3971-B255177FA9BC}"/>
              </a:ext>
            </a:extLst>
          </p:cNvPr>
          <p:cNvSpPr txBox="1"/>
          <p:nvPr/>
        </p:nvSpPr>
        <p:spPr>
          <a:xfrm>
            <a:off x="2186839" y="-19131637"/>
            <a:ext cx="78502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TODAY’S OBJECTIVES</a:t>
            </a:r>
            <a:endParaRPr lang="en-PH" sz="54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9" name="!!O-1">
            <a:extLst>
              <a:ext uri="{FF2B5EF4-FFF2-40B4-BE49-F238E27FC236}">
                <a16:creationId xmlns="" xmlns:a16="http://schemas.microsoft.com/office/drawing/2014/main" id="{3FC881C6-94FC-7FD0-0F22-ECE074E373AE}"/>
              </a:ext>
            </a:extLst>
          </p:cNvPr>
          <p:cNvSpPr txBox="1"/>
          <p:nvPr/>
        </p:nvSpPr>
        <p:spPr>
          <a:xfrm>
            <a:off x="377204" y="-8392504"/>
            <a:ext cx="305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</a:t>
            </a:r>
            <a:endParaRPr lang="en-PH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0" name="!!O-2">
            <a:extLst>
              <a:ext uri="{FF2B5EF4-FFF2-40B4-BE49-F238E27FC236}">
                <a16:creationId xmlns="" xmlns:a16="http://schemas.microsoft.com/office/drawing/2014/main" id="{AEAE830D-24D3-41DA-FBBE-AF88D903B725}"/>
              </a:ext>
            </a:extLst>
          </p:cNvPr>
          <p:cNvSpPr txBox="1"/>
          <p:nvPr/>
        </p:nvSpPr>
        <p:spPr>
          <a:xfrm>
            <a:off x="4557733" y="-7279670"/>
            <a:ext cx="305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</a:t>
            </a:r>
            <a:endParaRPr lang="en-PH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1" name="!!O-3">
            <a:extLst>
              <a:ext uri="{FF2B5EF4-FFF2-40B4-BE49-F238E27FC236}">
                <a16:creationId xmlns="" xmlns:a16="http://schemas.microsoft.com/office/drawing/2014/main" id="{59893BD3-58BE-8350-AEB6-5E340F0F9D55}"/>
              </a:ext>
            </a:extLst>
          </p:cNvPr>
          <p:cNvSpPr txBox="1"/>
          <p:nvPr/>
        </p:nvSpPr>
        <p:spPr>
          <a:xfrm>
            <a:off x="8732492" y="-4516378"/>
            <a:ext cx="305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Lorem ipsum dolor sit amet, consectetuer adipiscing elit. </a:t>
            </a:r>
            <a:endParaRPr lang="en-PH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!!MOTT">
            <a:extLst>
              <a:ext uri="{FF2B5EF4-FFF2-40B4-BE49-F238E27FC236}">
                <a16:creationId xmlns="" xmlns:a16="http://schemas.microsoft.com/office/drawing/2014/main" id="{F7D05F8B-5517-5AF3-2DD5-8F53D441AC14}"/>
              </a:ext>
            </a:extLst>
          </p:cNvPr>
          <p:cNvSpPr txBox="1"/>
          <p:nvPr/>
        </p:nvSpPr>
        <p:spPr>
          <a:xfrm>
            <a:off x="4030294" y="474457"/>
            <a:ext cx="416332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 smtClean="0">
                <a:solidFill>
                  <a:srgbClr val="E17535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DATASET</a:t>
            </a:r>
            <a:endParaRPr lang="en-PH" sz="6600" dirty="0">
              <a:solidFill>
                <a:srgbClr val="E17535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31" name="!!WKM">
            <a:extLst>
              <a:ext uri="{FF2B5EF4-FFF2-40B4-BE49-F238E27FC236}">
                <a16:creationId xmlns="" xmlns:a16="http://schemas.microsoft.com/office/drawing/2014/main" id="{697BA26D-C2C3-52A7-7490-9EF73C5213CE}"/>
              </a:ext>
            </a:extLst>
          </p:cNvPr>
          <p:cNvSpPr txBox="1"/>
          <p:nvPr/>
        </p:nvSpPr>
        <p:spPr>
          <a:xfrm>
            <a:off x="1296559" y="-2339707"/>
            <a:ext cx="95013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WANT TO KNOW MORE?</a:t>
            </a:r>
            <a:endParaRPr lang="en-PH" sz="60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33" name="!!O-2">
            <a:extLst>
              <a:ext uri="{FF2B5EF4-FFF2-40B4-BE49-F238E27FC236}">
                <a16:creationId xmlns="" xmlns:a16="http://schemas.microsoft.com/office/drawing/2014/main" id="{AEAE830D-24D3-41DA-FBBE-AF88D903B725}"/>
              </a:ext>
            </a:extLst>
          </p:cNvPr>
          <p:cNvSpPr txBox="1"/>
          <p:nvPr/>
        </p:nvSpPr>
        <p:spPr>
          <a:xfrm>
            <a:off x="377205" y="1947486"/>
            <a:ext cx="347734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ID" sz="20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Dataset </a:t>
            </a:r>
            <a:r>
              <a:rPr lang="en-ID" sz="2000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Pokemon</a:t>
            </a:r>
            <a:r>
              <a:rPr lang="en-ID" sz="20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mempunyai</a:t>
            </a:r>
            <a:r>
              <a:rPr lang="en-ID" sz="20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b="1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800 </a:t>
            </a:r>
            <a:r>
              <a:rPr lang="en-ID" sz="2000" b="1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baris</a:t>
            </a:r>
            <a:r>
              <a:rPr lang="en-ID" sz="2000" b="1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ID" sz="20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b="1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13 </a:t>
            </a:r>
            <a:r>
              <a:rPr lang="en-ID" sz="2000" b="1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kolom</a:t>
            </a:r>
            <a:r>
              <a:rPr lang="en-ID" sz="2000" b="1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ID" sz="20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rincian</a:t>
            </a:r>
            <a:r>
              <a:rPr lang="en-ID" sz="20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kolomnya</a:t>
            </a:r>
            <a:r>
              <a:rPr lang="en-ID" sz="20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yaitu</a:t>
            </a:r>
            <a:r>
              <a:rPr lang="en-ID" sz="20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b="1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satu</a:t>
            </a:r>
            <a:r>
              <a:rPr lang="en-ID" sz="2000" b="1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b="1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kolom</a:t>
            </a:r>
            <a:r>
              <a:rPr lang="en-ID" sz="2000" b="1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mempunyai</a:t>
            </a:r>
            <a:r>
              <a:rPr lang="en-ID" sz="20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tipe</a:t>
            </a:r>
            <a:r>
              <a:rPr lang="en-ID" sz="20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data </a:t>
            </a:r>
            <a:r>
              <a:rPr lang="en-ID" sz="2000" b="1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boolean</a:t>
            </a:r>
            <a:r>
              <a:rPr lang="en-ID" sz="20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ID" sz="2000" b="1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sembilan</a:t>
            </a:r>
            <a:r>
              <a:rPr lang="en-ID" sz="2000" b="1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b="1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kolom</a:t>
            </a:r>
            <a:r>
              <a:rPr lang="en-ID" sz="2000" b="1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mempunyai</a:t>
            </a:r>
            <a:r>
              <a:rPr lang="en-ID" sz="20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tipe</a:t>
            </a:r>
            <a:r>
              <a:rPr lang="en-ID" sz="20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data </a:t>
            </a:r>
            <a:r>
              <a:rPr lang="en-ID" sz="2000" b="1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integer</a:t>
            </a:r>
            <a:r>
              <a:rPr lang="en-ID" sz="20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ID" sz="2000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ID" sz="20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b="1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tiga</a:t>
            </a:r>
            <a:r>
              <a:rPr lang="en-ID" sz="2000" b="1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b="1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kolom</a:t>
            </a:r>
            <a:r>
              <a:rPr lang="en-ID" sz="2000" b="1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mempunyai</a:t>
            </a:r>
            <a:r>
              <a:rPr lang="en-ID" sz="20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tipe</a:t>
            </a:r>
            <a:r>
              <a:rPr lang="en-ID" sz="20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data </a:t>
            </a:r>
            <a:r>
              <a:rPr lang="en-ID" sz="2000" b="1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string/object</a:t>
            </a:r>
            <a:r>
              <a:rPr lang="en-ID" sz="20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Ada 800 data yang </a:t>
            </a:r>
            <a:r>
              <a:rPr lang="en-ID" sz="2000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diinput</a:t>
            </a:r>
            <a:r>
              <a:rPr lang="en-ID" sz="20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ID" sz="20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memory yang </a:t>
            </a:r>
            <a:r>
              <a:rPr lang="en-ID" sz="2000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digunakan</a:t>
            </a:r>
            <a:r>
              <a:rPr lang="en-ID" sz="20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dirty="0" err="1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sebesar</a:t>
            </a:r>
            <a:r>
              <a:rPr lang="en-ID" sz="2000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75.9+ KB</a:t>
            </a:r>
            <a:r>
              <a:rPr lang="en-US" dirty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en-ID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2" name="Picture 2" descr="C:\Users\Asus\Pictures\Screenshots\Screenshot (254).png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79" t="31102" r="53347" b="15724"/>
          <a:stretch/>
        </p:blipFill>
        <p:spPr bwMode="auto">
          <a:xfrm>
            <a:off x="5040297" y="1736861"/>
            <a:ext cx="4819266" cy="4774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 rot="5400000">
            <a:off x="1741993" y="-898821"/>
            <a:ext cx="384629" cy="3854551"/>
          </a:xfrm>
          <a:prstGeom prst="rect">
            <a:avLst/>
          </a:prstGeom>
          <a:solidFill>
            <a:srgbClr val="E17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7385040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4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MT">
            <a:extLst>
              <a:ext uri="{FF2B5EF4-FFF2-40B4-BE49-F238E27FC236}">
                <a16:creationId xmlns="" xmlns:a16="http://schemas.microsoft.com/office/drawing/2014/main" id="{4B40073E-A41B-644E-C6D7-DDF1C53952CE}"/>
              </a:ext>
            </a:extLst>
          </p:cNvPr>
          <p:cNvSpPr txBox="1"/>
          <p:nvPr/>
        </p:nvSpPr>
        <p:spPr>
          <a:xfrm>
            <a:off x="3191198" y="10652542"/>
            <a:ext cx="5809604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latin typeface="Poppins Black" panose="00000A00000000000000" pitchFamily="2" charset="0"/>
                <a:cs typeface="Poppins Black" panose="00000A00000000000000" pitchFamily="2" charset="0"/>
              </a:rPr>
              <a:t>INSERT YOUR</a:t>
            </a:r>
          </a:p>
          <a:p>
            <a:r>
              <a:rPr lang="en-US" sz="6600" dirty="0">
                <a:latin typeface="Poppins Black" panose="00000A00000000000000" pitchFamily="2" charset="0"/>
                <a:cs typeface="Poppins Black" panose="00000A00000000000000" pitchFamily="2" charset="0"/>
              </a:rPr>
              <a:t>TITLE HERE</a:t>
            </a:r>
            <a:endParaRPr lang="en-PH" sz="66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8" name="!!ST">
            <a:extLst>
              <a:ext uri="{FF2B5EF4-FFF2-40B4-BE49-F238E27FC236}">
                <a16:creationId xmlns="" xmlns:a16="http://schemas.microsoft.com/office/drawing/2014/main" id="{6334DB63-0251-B253-4795-6EDEF36F7FCD}"/>
              </a:ext>
            </a:extLst>
          </p:cNvPr>
          <p:cNvSpPr txBox="1"/>
          <p:nvPr/>
        </p:nvSpPr>
        <p:spPr>
          <a:xfrm>
            <a:off x="3066404" y="17013267"/>
            <a:ext cx="64008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urna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6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AE4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9" name="!!GTK">
            <a:extLst>
              <a:ext uri="{FF2B5EF4-FFF2-40B4-BE49-F238E27FC236}">
                <a16:creationId xmlns="" xmlns:a16="http://schemas.microsoft.com/office/drawing/2014/main" id="{F5E8EA6D-C136-4D0D-5215-C134BD0B8A83}"/>
              </a:ext>
            </a:extLst>
          </p:cNvPr>
          <p:cNvSpPr txBox="1"/>
          <p:nvPr/>
        </p:nvSpPr>
        <p:spPr>
          <a:xfrm>
            <a:off x="2787510" y="2921168"/>
            <a:ext cx="6958588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rgbClr val="007074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Pre-Processing </a:t>
            </a:r>
            <a:endParaRPr lang="en-PH" sz="6000" dirty="0">
              <a:solidFill>
                <a:srgbClr val="007074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0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2407687" y="1363318"/>
            <a:ext cx="384629" cy="4131364"/>
          </a:xfrm>
          <a:prstGeom prst="rect">
            <a:avLst/>
          </a:prstGeom>
          <a:solidFill>
            <a:srgbClr val="0070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91684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4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!!WKM-ST">
            <a:extLst>
              <a:ext uri="{FF2B5EF4-FFF2-40B4-BE49-F238E27FC236}">
                <a16:creationId xmlns="" xmlns:a16="http://schemas.microsoft.com/office/drawing/2014/main" id="{A01D5B5E-9F18-639D-BC4C-30E1BF3EA2EC}"/>
              </a:ext>
            </a:extLst>
          </p:cNvPr>
          <p:cNvSpPr txBox="1"/>
          <p:nvPr/>
        </p:nvSpPr>
        <p:spPr>
          <a:xfrm>
            <a:off x="613351" y="1653990"/>
            <a:ext cx="108677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	</a:t>
            </a:r>
            <a:r>
              <a:rPr lang="en-US" dirty="0"/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Pada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Gambar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di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bawah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dapat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diketahui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mengenai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count (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jumlah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data), mean (rata-rata),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std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(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standar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deviasi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atau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simpangan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baku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), min (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nilai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terendah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), 25% (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kuartil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bawah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), 50% (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kuartil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tengah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atau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median), 75% (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kuartil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atas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),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max (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nilai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tertinggi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) di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masing-masing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kolom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dataset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yang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mempunyai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nilai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numerik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</a:p>
        </p:txBody>
      </p:sp>
      <p:sp>
        <p:nvSpPr>
          <p:cNvPr id="15" name="!!ITT">
            <a:extLst>
              <a:ext uri="{FF2B5EF4-FFF2-40B4-BE49-F238E27FC236}">
                <a16:creationId xmlns="" xmlns:a16="http://schemas.microsoft.com/office/drawing/2014/main" id="{664CE77E-B00C-8E91-8946-891B6509CA28}"/>
              </a:ext>
            </a:extLst>
          </p:cNvPr>
          <p:cNvSpPr txBox="1"/>
          <p:nvPr/>
        </p:nvSpPr>
        <p:spPr>
          <a:xfrm>
            <a:off x="-12622159" y="667423"/>
            <a:ext cx="1046151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latin typeface="Poppins Black" panose="00000A00000000000000" pitchFamily="2" charset="0"/>
                <a:cs typeface="Poppins Black" panose="00000A00000000000000" pitchFamily="2" charset="0"/>
              </a:rPr>
              <a:t>INSERT YOU</a:t>
            </a:r>
            <a:r>
              <a:rPr lang="en-PH" sz="6600" dirty="0">
                <a:latin typeface="Poppins Black" panose="00000A00000000000000" pitchFamily="2" charset="0"/>
                <a:cs typeface="Poppins Black" panose="00000A00000000000000" pitchFamily="2" charset="0"/>
              </a:rPr>
              <a:t>R TITLE HERE</a:t>
            </a:r>
            <a:endParaRPr lang="en-US" sz="66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6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0" y="1"/>
            <a:ext cx="12207952" cy="1314450"/>
          </a:xfrm>
          <a:prstGeom prst="rect">
            <a:avLst/>
          </a:prstGeom>
          <a:solidFill>
            <a:srgbClr val="00707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" name="!!MOTT">
            <a:extLst>
              <a:ext uri="{FF2B5EF4-FFF2-40B4-BE49-F238E27FC236}">
                <a16:creationId xmlns="" xmlns:a16="http://schemas.microsoft.com/office/drawing/2014/main" id="{F7D05F8B-5517-5AF3-2DD5-8F53D441AC14}"/>
              </a:ext>
            </a:extLst>
          </p:cNvPr>
          <p:cNvSpPr txBox="1"/>
          <p:nvPr/>
        </p:nvSpPr>
        <p:spPr>
          <a:xfrm>
            <a:off x="1071149" y="8323057"/>
            <a:ext cx="1008160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solidFill>
                  <a:srgbClr val="E17535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MEMBERS OF THE TEAM</a:t>
            </a:r>
            <a:endParaRPr lang="en-PH" sz="6600" dirty="0">
              <a:solidFill>
                <a:srgbClr val="E17535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grpSp>
        <p:nvGrpSpPr>
          <p:cNvPr id="25" name="!!M1">
            <a:extLst>
              <a:ext uri="{FF2B5EF4-FFF2-40B4-BE49-F238E27FC236}">
                <a16:creationId xmlns="" xmlns:a16="http://schemas.microsoft.com/office/drawing/2014/main" id="{F82DAA49-BA74-84F5-69C4-9364C5062310}"/>
              </a:ext>
            </a:extLst>
          </p:cNvPr>
          <p:cNvGrpSpPr/>
          <p:nvPr/>
        </p:nvGrpSpPr>
        <p:grpSpPr>
          <a:xfrm>
            <a:off x="1090605" y="10896111"/>
            <a:ext cx="2515180" cy="4468458"/>
            <a:chOff x="1243445" y="1699150"/>
            <a:chExt cx="2515180" cy="4468458"/>
          </a:xfrm>
        </p:grpSpPr>
        <p:pic>
          <p:nvPicPr>
            <p:cNvPr id="13" name="Picture 12" descr="A person sitting in a car&#10;&#10;Description automatically generated with low confidence">
              <a:extLst>
                <a:ext uri="{FF2B5EF4-FFF2-40B4-BE49-F238E27FC236}">
                  <a16:creationId xmlns="" xmlns:a16="http://schemas.microsoft.com/office/drawing/2014/main" id="{8DF2CDAA-D22B-7230-34C6-B6D543DF02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3445" y="1699150"/>
              <a:ext cx="2515180" cy="4468458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2" name="Rectangle: Top Corners Rounded 21">
              <a:extLst>
                <a:ext uri="{FF2B5EF4-FFF2-40B4-BE49-F238E27FC236}">
                  <a16:creationId xmlns="" xmlns:a16="http://schemas.microsoft.com/office/drawing/2014/main" id="{1E5E1DBD-DE05-32B9-E88D-DB0CF09661A6}"/>
                </a:ext>
              </a:extLst>
            </p:cNvPr>
            <p:cNvSpPr/>
            <p:nvPr/>
          </p:nvSpPr>
          <p:spPr>
            <a:xfrm>
              <a:off x="1243445" y="5428342"/>
              <a:ext cx="2515180" cy="739265"/>
            </a:xfrm>
            <a:prstGeom prst="round2SameRect">
              <a:avLst/>
            </a:prstGeom>
            <a:solidFill>
              <a:srgbClr val="E175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EAE4D6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MEMBER 1</a:t>
              </a:r>
              <a:endParaRPr lang="en-PH" sz="2800" dirty="0">
                <a:solidFill>
                  <a:srgbClr val="EAE4D6"/>
                </a:solidFill>
                <a:latin typeface="Poppins Black" panose="00000A00000000000000" pitchFamily="2" charset="0"/>
                <a:cs typeface="Poppins Black" panose="00000A00000000000000" pitchFamily="2" charset="0"/>
              </a:endParaRPr>
            </a:p>
          </p:txBody>
        </p:sp>
      </p:grpSp>
      <p:grpSp>
        <p:nvGrpSpPr>
          <p:cNvPr id="26" name="!!M2">
            <a:extLst>
              <a:ext uri="{FF2B5EF4-FFF2-40B4-BE49-F238E27FC236}">
                <a16:creationId xmlns="" xmlns:a16="http://schemas.microsoft.com/office/drawing/2014/main" id="{91F2A1FA-F4DA-D27A-9B75-C7BC96D0FC43}"/>
              </a:ext>
            </a:extLst>
          </p:cNvPr>
          <p:cNvGrpSpPr/>
          <p:nvPr/>
        </p:nvGrpSpPr>
        <p:grpSpPr>
          <a:xfrm>
            <a:off x="4557733" y="18362656"/>
            <a:ext cx="2978972" cy="4499782"/>
            <a:chOff x="4606514" y="1699150"/>
            <a:chExt cx="2978972" cy="4499782"/>
          </a:xfrm>
        </p:grpSpPr>
        <p:pic>
          <p:nvPicPr>
            <p:cNvPr id="10" name="Picture 9" descr="A picture containing person, human face, clothing, sleeve&#10;&#10;Description automatically generated">
              <a:extLst>
                <a:ext uri="{FF2B5EF4-FFF2-40B4-BE49-F238E27FC236}">
                  <a16:creationId xmlns="" xmlns:a16="http://schemas.microsoft.com/office/drawing/2014/main" id="{FD9AA4AA-DB7D-7097-5615-DE9D0C8C82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6514" y="1699150"/>
              <a:ext cx="2978972" cy="4468458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3" name="Rectangle: Top Corners Rounded 22">
              <a:extLst>
                <a:ext uri="{FF2B5EF4-FFF2-40B4-BE49-F238E27FC236}">
                  <a16:creationId xmlns="" xmlns:a16="http://schemas.microsoft.com/office/drawing/2014/main" id="{B9989FB6-FC9F-3FDC-AF9E-56E2237F9C38}"/>
                </a:ext>
              </a:extLst>
            </p:cNvPr>
            <p:cNvSpPr/>
            <p:nvPr/>
          </p:nvSpPr>
          <p:spPr>
            <a:xfrm>
              <a:off x="4606514" y="5459667"/>
              <a:ext cx="2978972" cy="739265"/>
            </a:xfrm>
            <a:prstGeom prst="round2SameRect">
              <a:avLst/>
            </a:prstGeom>
            <a:solidFill>
              <a:srgbClr val="E175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EAE4D6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MEMBER 2</a:t>
              </a:r>
              <a:endParaRPr lang="en-PH" sz="2800" dirty="0">
                <a:solidFill>
                  <a:srgbClr val="EAE4D6"/>
                </a:solidFill>
                <a:latin typeface="Poppins Black" panose="00000A00000000000000" pitchFamily="2" charset="0"/>
                <a:cs typeface="Poppins Black" panose="00000A00000000000000" pitchFamily="2" charset="0"/>
              </a:endParaRPr>
            </a:p>
          </p:txBody>
        </p:sp>
      </p:grpSp>
      <p:grpSp>
        <p:nvGrpSpPr>
          <p:cNvPr id="27" name="!!M3">
            <a:extLst>
              <a:ext uri="{FF2B5EF4-FFF2-40B4-BE49-F238E27FC236}">
                <a16:creationId xmlns="" xmlns:a16="http://schemas.microsoft.com/office/drawing/2014/main" id="{B0FE5E03-1BCF-8C85-994F-772F3E1164C4}"/>
              </a:ext>
            </a:extLst>
          </p:cNvPr>
          <p:cNvGrpSpPr/>
          <p:nvPr/>
        </p:nvGrpSpPr>
        <p:grpSpPr>
          <a:xfrm>
            <a:off x="8363635" y="27761711"/>
            <a:ext cx="3001435" cy="4468457"/>
            <a:chOff x="8410913" y="1699151"/>
            <a:chExt cx="3001435" cy="4468457"/>
          </a:xfrm>
        </p:grpSpPr>
        <p:pic>
          <p:nvPicPr>
            <p:cNvPr id="7" name="Picture 6" descr="A person in a suit&#10;&#10;Description automatically generated with low confidence">
              <a:extLst>
                <a:ext uri="{FF2B5EF4-FFF2-40B4-BE49-F238E27FC236}">
                  <a16:creationId xmlns="" xmlns:a16="http://schemas.microsoft.com/office/drawing/2014/main" id="{E2351F44-A2DF-7658-2DCB-F75D60DD60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33376" y="1699151"/>
              <a:ext cx="2978972" cy="4468457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4" name="Rectangle: Top Corners Rounded 23">
              <a:extLst>
                <a:ext uri="{FF2B5EF4-FFF2-40B4-BE49-F238E27FC236}">
                  <a16:creationId xmlns="" xmlns:a16="http://schemas.microsoft.com/office/drawing/2014/main" id="{DB4B9404-1812-D2E8-867A-1B45B4D90A98}"/>
                </a:ext>
              </a:extLst>
            </p:cNvPr>
            <p:cNvSpPr/>
            <p:nvPr/>
          </p:nvSpPr>
          <p:spPr>
            <a:xfrm>
              <a:off x="8410913" y="5428342"/>
              <a:ext cx="2978972" cy="739265"/>
            </a:xfrm>
            <a:prstGeom prst="round2SameRect">
              <a:avLst/>
            </a:prstGeom>
            <a:solidFill>
              <a:srgbClr val="E175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EAE4D6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MEMBER 3</a:t>
              </a:r>
              <a:endParaRPr lang="en-PH" sz="2800" dirty="0">
                <a:solidFill>
                  <a:srgbClr val="EAE4D6"/>
                </a:solidFill>
                <a:latin typeface="Poppins Black" panose="00000A00000000000000" pitchFamily="2" charset="0"/>
                <a:cs typeface="Poppins Black" panose="00000A00000000000000" pitchFamily="2" charset="0"/>
              </a:endParaRPr>
            </a:p>
          </p:txBody>
        </p:sp>
      </p:grpSp>
      <p:sp>
        <p:nvSpPr>
          <p:cNvPr id="2" name="!!WKM">
            <a:extLst>
              <a:ext uri="{FF2B5EF4-FFF2-40B4-BE49-F238E27FC236}">
                <a16:creationId xmlns="" xmlns:a16="http://schemas.microsoft.com/office/drawing/2014/main" id="{622B74B3-59E8-AE8B-5BFB-6A7DFFC3FCD1}"/>
              </a:ext>
            </a:extLst>
          </p:cNvPr>
          <p:cNvSpPr txBox="1"/>
          <p:nvPr/>
        </p:nvSpPr>
        <p:spPr>
          <a:xfrm>
            <a:off x="1089777" y="207288"/>
            <a:ext cx="99148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DESCRIPTIVE STATISTICS</a:t>
            </a:r>
            <a:endParaRPr lang="en-PH" sz="60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28" name="!!IT-PIC" descr="Low angle view of a tall building&#10;&#10;Description automatically generated with low confidence">
            <a:extLst>
              <a:ext uri="{FF2B5EF4-FFF2-40B4-BE49-F238E27FC236}">
                <a16:creationId xmlns="" xmlns:a16="http://schemas.microsoft.com/office/drawing/2014/main" id="{0694CC2C-912B-816A-4B83-3BF44E134A73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106" r="126106"/>
          <a:stretch/>
        </p:blipFill>
        <p:spPr>
          <a:xfrm>
            <a:off x="14963437" y="2854319"/>
            <a:ext cx="4397847" cy="3298385"/>
          </a:xfrm>
          <a:prstGeom prst="rect">
            <a:avLst/>
          </a:prstGeom>
        </p:spPr>
      </p:pic>
      <p:sp>
        <p:nvSpPr>
          <p:cNvPr id="29" name="!!IT-TXT">
            <a:extLst>
              <a:ext uri="{FF2B5EF4-FFF2-40B4-BE49-F238E27FC236}">
                <a16:creationId xmlns="" xmlns:a16="http://schemas.microsoft.com/office/drawing/2014/main" id="{B566B4E8-AEAF-8079-61E2-AC87D949E309}"/>
              </a:ext>
            </a:extLst>
          </p:cNvPr>
          <p:cNvSpPr txBox="1"/>
          <p:nvPr/>
        </p:nvSpPr>
        <p:spPr>
          <a:xfrm>
            <a:off x="28800221" y="3429000"/>
            <a:ext cx="501020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urna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pic>
        <p:nvPicPr>
          <p:cNvPr id="20" name="Picture 2" descr="C:\Users\Asus\Pictures\Screenshots\Screenshot (255).pn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35" t="38641" r="29586" b="20684"/>
          <a:stretch/>
        </p:blipFill>
        <p:spPr bwMode="auto">
          <a:xfrm>
            <a:off x="721141" y="3129996"/>
            <a:ext cx="7673183" cy="3256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8786041" y="3536720"/>
            <a:ext cx="269505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	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Dapat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dilihat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juga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bahwa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nilai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minimum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tidak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ada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yang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bernilai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0. Hal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ini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berarti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tidak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ada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 data yang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bernilai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 0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ataupun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kosong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6939053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4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!!ITT">
            <a:extLst>
              <a:ext uri="{FF2B5EF4-FFF2-40B4-BE49-F238E27FC236}">
                <a16:creationId xmlns="" xmlns:a16="http://schemas.microsoft.com/office/drawing/2014/main" id="{664CE77E-B00C-8E91-8946-891B6509CA28}"/>
              </a:ext>
            </a:extLst>
          </p:cNvPr>
          <p:cNvSpPr txBox="1"/>
          <p:nvPr/>
        </p:nvSpPr>
        <p:spPr>
          <a:xfrm>
            <a:off x="-12622159" y="667423"/>
            <a:ext cx="1046151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latin typeface="Poppins Black" panose="00000A00000000000000" pitchFamily="2" charset="0"/>
                <a:cs typeface="Poppins Black" panose="00000A00000000000000" pitchFamily="2" charset="0"/>
              </a:rPr>
              <a:t>INSERT YOU</a:t>
            </a:r>
            <a:r>
              <a:rPr lang="en-PH" sz="6600" dirty="0">
                <a:latin typeface="Poppins Black" panose="00000A00000000000000" pitchFamily="2" charset="0"/>
                <a:cs typeface="Poppins Black" panose="00000A00000000000000" pitchFamily="2" charset="0"/>
              </a:rPr>
              <a:t>R TITLE HERE</a:t>
            </a:r>
            <a:endParaRPr lang="en-US" sz="66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6" name="!!SQUARE">
            <a:extLst>
              <a:ext uri="{FF2B5EF4-FFF2-40B4-BE49-F238E27FC236}">
                <a16:creationId xmlns="" xmlns:a16="http://schemas.microsoft.com/office/drawing/2014/main" id="{D1197DFA-5963-83BF-4055-C3E019116EE3}"/>
              </a:ext>
            </a:extLst>
          </p:cNvPr>
          <p:cNvSpPr>
            <a:spLocks/>
          </p:cNvSpPr>
          <p:nvPr/>
        </p:nvSpPr>
        <p:spPr>
          <a:xfrm>
            <a:off x="0" y="1"/>
            <a:ext cx="12207952" cy="1314450"/>
          </a:xfrm>
          <a:prstGeom prst="rect">
            <a:avLst/>
          </a:prstGeom>
          <a:solidFill>
            <a:srgbClr val="00707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" name="!!MOTT">
            <a:extLst>
              <a:ext uri="{FF2B5EF4-FFF2-40B4-BE49-F238E27FC236}">
                <a16:creationId xmlns="" xmlns:a16="http://schemas.microsoft.com/office/drawing/2014/main" id="{F7D05F8B-5517-5AF3-2DD5-8F53D441AC14}"/>
              </a:ext>
            </a:extLst>
          </p:cNvPr>
          <p:cNvSpPr txBox="1"/>
          <p:nvPr/>
        </p:nvSpPr>
        <p:spPr>
          <a:xfrm>
            <a:off x="1071149" y="8323057"/>
            <a:ext cx="1008160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solidFill>
                  <a:srgbClr val="E17535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MEMBERS OF THE TEAM</a:t>
            </a:r>
            <a:endParaRPr lang="en-PH" sz="6600" dirty="0">
              <a:solidFill>
                <a:srgbClr val="E17535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grpSp>
        <p:nvGrpSpPr>
          <p:cNvPr id="25" name="!!M1">
            <a:extLst>
              <a:ext uri="{FF2B5EF4-FFF2-40B4-BE49-F238E27FC236}">
                <a16:creationId xmlns="" xmlns:a16="http://schemas.microsoft.com/office/drawing/2014/main" id="{F82DAA49-BA74-84F5-69C4-9364C5062310}"/>
              </a:ext>
            </a:extLst>
          </p:cNvPr>
          <p:cNvGrpSpPr/>
          <p:nvPr/>
        </p:nvGrpSpPr>
        <p:grpSpPr>
          <a:xfrm>
            <a:off x="1090605" y="10896111"/>
            <a:ext cx="2515180" cy="4468458"/>
            <a:chOff x="1243445" y="1699150"/>
            <a:chExt cx="2515180" cy="4468458"/>
          </a:xfrm>
        </p:grpSpPr>
        <p:pic>
          <p:nvPicPr>
            <p:cNvPr id="13" name="Picture 12" descr="A person sitting in a car&#10;&#10;Description automatically generated with low confidence">
              <a:extLst>
                <a:ext uri="{FF2B5EF4-FFF2-40B4-BE49-F238E27FC236}">
                  <a16:creationId xmlns="" xmlns:a16="http://schemas.microsoft.com/office/drawing/2014/main" id="{8DF2CDAA-D22B-7230-34C6-B6D543DF02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3445" y="1699150"/>
              <a:ext cx="2515180" cy="4468458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2" name="Rectangle: Top Corners Rounded 21">
              <a:extLst>
                <a:ext uri="{FF2B5EF4-FFF2-40B4-BE49-F238E27FC236}">
                  <a16:creationId xmlns="" xmlns:a16="http://schemas.microsoft.com/office/drawing/2014/main" id="{1E5E1DBD-DE05-32B9-E88D-DB0CF09661A6}"/>
                </a:ext>
              </a:extLst>
            </p:cNvPr>
            <p:cNvSpPr/>
            <p:nvPr/>
          </p:nvSpPr>
          <p:spPr>
            <a:xfrm>
              <a:off x="1243445" y="5428342"/>
              <a:ext cx="2515180" cy="739265"/>
            </a:xfrm>
            <a:prstGeom prst="round2SameRect">
              <a:avLst/>
            </a:prstGeom>
            <a:solidFill>
              <a:srgbClr val="E175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EAE4D6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MEMBER 1</a:t>
              </a:r>
              <a:endParaRPr lang="en-PH" sz="2800" dirty="0">
                <a:solidFill>
                  <a:srgbClr val="EAE4D6"/>
                </a:solidFill>
                <a:latin typeface="Poppins Black" panose="00000A00000000000000" pitchFamily="2" charset="0"/>
                <a:cs typeface="Poppins Black" panose="00000A00000000000000" pitchFamily="2" charset="0"/>
              </a:endParaRPr>
            </a:p>
          </p:txBody>
        </p:sp>
      </p:grpSp>
      <p:grpSp>
        <p:nvGrpSpPr>
          <p:cNvPr id="26" name="!!M2">
            <a:extLst>
              <a:ext uri="{FF2B5EF4-FFF2-40B4-BE49-F238E27FC236}">
                <a16:creationId xmlns="" xmlns:a16="http://schemas.microsoft.com/office/drawing/2014/main" id="{91F2A1FA-F4DA-D27A-9B75-C7BC96D0FC43}"/>
              </a:ext>
            </a:extLst>
          </p:cNvPr>
          <p:cNvGrpSpPr/>
          <p:nvPr/>
        </p:nvGrpSpPr>
        <p:grpSpPr>
          <a:xfrm>
            <a:off x="4557733" y="18362656"/>
            <a:ext cx="2978972" cy="4499782"/>
            <a:chOff x="4606514" y="1699150"/>
            <a:chExt cx="2978972" cy="4499782"/>
          </a:xfrm>
        </p:grpSpPr>
        <p:pic>
          <p:nvPicPr>
            <p:cNvPr id="10" name="Picture 9" descr="A picture containing person, human face, clothing, sleeve&#10;&#10;Description automatically generated">
              <a:extLst>
                <a:ext uri="{FF2B5EF4-FFF2-40B4-BE49-F238E27FC236}">
                  <a16:creationId xmlns="" xmlns:a16="http://schemas.microsoft.com/office/drawing/2014/main" id="{FD9AA4AA-DB7D-7097-5615-DE9D0C8C82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6514" y="1699150"/>
              <a:ext cx="2978972" cy="4468458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3" name="Rectangle: Top Corners Rounded 22">
              <a:extLst>
                <a:ext uri="{FF2B5EF4-FFF2-40B4-BE49-F238E27FC236}">
                  <a16:creationId xmlns="" xmlns:a16="http://schemas.microsoft.com/office/drawing/2014/main" id="{B9989FB6-FC9F-3FDC-AF9E-56E2237F9C38}"/>
                </a:ext>
              </a:extLst>
            </p:cNvPr>
            <p:cNvSpPr/>
            <p:nvPr/>
          </p:nvSpPr>
          <p:spPr>
            <a:xfrm>
              <a:off x="4606514" y="5459667"/>
              <a:ext cx="2978972" cy="739265"/>
            </a:xfrm>
            <a:prstGeom prst="round2SameRect">
              <a:avLst/>
            </a:prstGeom>
            <a:solidFill>
              <a:srgbClr val="E175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EAE4D6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MEMBER 2</a:t>
              </a:r>
              <a:endParaRPr lang="en-PH" sz="2800" dirty="0">
                <a:solidFill>
                  <a:srgbClr val="EAE4D6"/>
                </a:solidFill>
                <a:latin typeface="Poppins Black" panose="00000A00000000000000" pitchFamily="2" charset="0"/>
                <a:cs typeface="Poppins Black" panose="00000A00000000000000" pitchFamily="2" charset="0"/>
              </a:endParaRPr>
            </a:p>
          </p:txBody>
        </p:sp>
      </p:grpSp>
      <p:grpSp>
        <p:nvGrpSpPr>
          <p:cNvPr id="27" name="!!M3">
            <a:extLst>
              <a:ext uri="{FF2B5EF4-FFF2-40B4-BE49-F238E27FC236}">
                <a16:creationId xmlns="" xmlns:a16="http://schemas.microsoft.com/office/drawing/2014/main" id="{B0FE5E03-1BCF-8C85-994F-772F3E1164C4}"/>
              </a:ext>
            </a:extLst>
          </p:cNvPr>
          <p:cNvGrpSpPr/>
          <p:nvPr/>
        </p:nvGrpSpPr>
        <p:grpSpPr>
          <a:xfrm>
            <a:off x="8363635" y="27761711"/>
            <a:ext cx="3001435" cy="4468457"/>
            <a:chOff x="8410913" y="1699151"/>
            <a:chExt cx="3001435" cy="4468457"/>
          </a:xfrm>
        </p:grpSpPr>
        <p:pic>
          <p:nvPicPr>
            <p:cNvPr id="7" name="Picture 6" descr="A person in a suit&#10;&#10;Description automatically generated with low confidence">
              <a:extLst>
                <a:ext uri="{FF2B5EF4-FFF2-40B4-BE49-F238E27FC236}">
                  <a16:creationId xmlns="" xmlns:a16="http://schemas.microsoft.com/office/drawing/2014/main" id="{E2351F44-A2DF-7658-2DCB-F75D60DD60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33376" y="1699151"/>
              <a:ext cx="2978972" cy="4468457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4" name="Rectangle: Top Corners Rounded 23">
              <a:extLst>
                <a:ext uri="{FF2B5EF4-FFF2-40B4-BE49-F238E27FC236}">
                  <a16:creationId xmlns="" xmlns:a16="http://schemas.microsoft.com/office/drawing/2014/main" id="{DB4B9404-1812-D2E8-867A-1B45B4D90A98}"/>
                </a:ext>
              </a:extLst>
            </p:cNvPr>
            <p:cNvSpPr/>
            <p:nvPr/>
          </p:nvSpPr>
          <p:spPr>
            <a:xfrm>
              <a:off x="8410913" y="5428342"/>
              <a:ext cx="2978972" cy="739265"/>
            </a:xfrm>
            <a:prstGeom prst="round2SameRect">
              <a:avLst/>
            </a:prstGeom>
            <a:solidFill>
              <a:srgbClr val="E175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EAE4D6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MEMBER 3</a:t>
              </a:r>
              <a:endParaRPr lang="en-PH" sz="2800" dirty="0">
                <a:solidFill>
                  <a:srgbClr val="EAE4D6"/>
                </a:solidFill>
                <a:latin typeface="Poppins Black" panose="00000A00000000000000" pitchFamily="2" charset="0"/>
                <a:cs typeface="Poppins Black" panose="00000A00000000000000" pitchFamily="2" charset="0"/>
              </a:endParaRPr>
            </a:p>
          </p:txBody>
        </p:sp>
      </p:grpSp>
      <p:sp>
        <p:nvSpPr>
          <p:cNvPr id="2" name="!!WKM">
            <a:extLst>
              <a:ext uri="{FF2B5EF4-FFF2-40B4-BE49-F238E27FC236}">
                <a16:creationId xmlns="" xmlns:a16="http://schemas.microsoft.com/office/drawing/2014/main" id="{622B74B3-59E8-AE8B-5BFB-6A7DFFC3FCD1}"/>
              </a:ext>
            </a:extLst>
          </p:cNvPr>
          <p:cNvSpPr txBox="1"/>
          <p:nvPr/>
        </p:nvSpPr>
        <p:spPr>
          <a:xfrm>
            <a:off x="893416" y="207288"/>
            <a:ext cx="1030763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SHOWING MISSING VALUE</a:t>
            </a:r>
            <a:endParaRPr lang="en-PH" sz="6000" dirty="0">
              <a:solidFill>
                <a:schemeClr val="bg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28" name="!!IT-PIC" descr="Low angle view of a tall building&#10;&#10;Description automatically generated with low confidence">
            <a:extLst>
              <a:ext uri="{FF2B5EF4-FFF2-40B4-BE49-F238E27FC236}">
                <a16:creationId xmlns="" xmlns:a16="http://schemas.microsoft.com/office/drawing/2014/main" id="{0694CC2C-912B-816A-4B83-3BF44E134A73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106" r="126106"/>
          <a:stretch/>
        </p:blipFill>
        <p:spPr>
          <a:xfrm>
            <a:off x="14963437" y="2854319"/>
            <a:ext cx="4397847" cy="3298385"/>
          </a:xfrm>
          <a:prstGeom prst="rect">
            <a:avLst/>
          </a:prstGeom>
        </p:spPr>
      </p:pic>
      <p:sp>
        <p:nvSpPr>
          <p:cNvPr id="29" name="!!IT-TXT">
            <a:extLst>
              <a:ext uri="{FF2B5EF4-FFF2-40B4-BE49-F238E27FC236}">
                <a16:creationId xmlns="" xmlns:a16="http://schemas.microsoft.com/office/drawing/2014/main" id="{B566B4E8-AEAF-8079-61E2-AC87D949E309}"/>
              </a:ext>
            </a:extLst>
          </p:cNvPr>
          <p:cNvSpPr txBox="1"/>
          <p:nvPr/>
        </p:nvSpPr>
        <p:spPr>
          <a:xfrm>
            <a:off x="28800221" y="3429000"/>
            <a:ext cx="501020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urna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pic>
        <p:nvPicPr>
          <p:cNvPr id="21" name="Picture 2" descr="C:\Users\Asus\Pictures\Screenshots\Screenshot (256).pn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3" t="32688" r="62828" b="27812"/>
          <a:stretch/>
        </p:blipFill>
        <p:spPr bwMode="auto">
          <a:xfrm>
            <a:off x="1727200" y="1952142"/>
            <a:ext cx="3646658" cy="3903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/>
          <p:cNvSpPr/>
          <p:nvPr/>
        </p:nvSpPr>
        <p:spPr>
          <a:xfrm>
            <a:off x="5957734" y="3095871"/>
            <a:ext cx="481180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	</a:t>
            </a:r>
            <a:r>
              <a:rPr lang="en-US" dirty="0" err="1" smtClean="0">
                <a:latin typeface="Poppins" panose="00000500000000000000" pitchFamily="2" charset="0"/>
                <a:cs typeface="Poppins" panose="00000500000000000000" pitchFamily="2" charset="0"/>
              </a:rPr>
              <a:t>Pada</a:t>
            </a:r>
            <a:r>
              <a:rPr lang="en-US" dirty="0" smtClean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Gambar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tersebut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dapat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dilihat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bahwa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kolom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Type 2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mempunyai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missing value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sebanyak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386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data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kolom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lainnya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tidak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ada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missing value.</a:t>
            </a:r>
          </a:p>
        </p:txBody>
      </p:sp>
    </p:spTree>
    <p:extLst>
      <p:ext uri="{BB962C8B-B14F-4D97-AF65-F5344CB8AC3E}">
        <p14:creationId xmlns:p14="http://schemas.microsoft.com/office/powerpoint/2010/main" val="288741946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</TotalTime>
  <Words>1179</Words>
  <Application>Microsoft Office PowerPoint</Application>
  <PresentationFormat>Custom</PresentationFormat>
  <Paragraphs>215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Poppins</vt:lpstr>
      <vt:lpstr>Poppins Black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Arnel Raboy</dc:creator>
  <cp:lastModifiedBy>Asus</cp:lastModifiedBy>
  <cp:revision>29</cp:revision>
  <dcterms:created xsi:type="dcterms:W3CDTF">2023-06-11T01:33:56Z</dcterms:created>
  <dcterms:modified xsi:type="dcterms:W3CDTF">2024-02-29T03:42:19Z</dcterms:modified>
</cp:coreProperties>
</file>

<file path=docProps/thumbnail.jpeg>
</file>